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1813" cy="7561263"/>
  <p:notesSz cx="10691813" cy="756126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ambria-Bold" panose="020B0604020202020204" charset="0"/>
      <p:bold r:id="rId17"/>
    </p:embeddedFont>
    <p:embeddedFont>
      <p:font typeface="TimesNewRomanPSMT" panose="020B0604020202020204" charset="0"/>
      <p:regular r:id="rId18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5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ooa21@yandex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oporavoronezh.ru/komitety/" TargetMode="External"/><Relationship Id="rId4" Type="http://schemas.openxmlformats.org/officeDocument/2006/relationships/hyperlink" Target="http://startup-asov.ru/index.php/upravlencheskoe-konsultirovan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Y7HMwpBBzHyxCw" TargetMode="External"/><Relationship Id="rId2" Type="http://schemas.openxmlformats.org/officeDocument/2006/relationships/hyperlink" Target="https://disk.yandex.ru/d/kF9nRMVbKFjza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xpoeventhall.ru/events/9-voronezhskiy-forum-predprinimateley/program" TargetMode="External"/><Relationship Id="rId2" Type="http://schemas.openxmlformats.org/officeDocument/2006/relationships/hyperlink" Target="http://expoeventhall.ru/vfp2017/programme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forumstollya.ru/program" TargetMode="External"/><Relationship Id="rId4" Type="http://schemas.openxmlformats.org/officeDocument/2006/relationships/hyperlink" Target="http://expoeventhall.ru/events/65-vii-voronezhskiy-forum-predprinimateley/progra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a.ru/obshchestvo/mama_eshchye_i_predprinimatel_/" TargetMode="External"/><Relationship Id="rId2" Type="http://schemas.openxmlformats.org/officeDocument/2006/relationships/hyperlink" Target="http://voronej.bezformata.ru/listnews/grant-na-proizvodstvo-detskoj-mebeli/62500425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oe-online.ru/material/1003759" TargetMode="External"/><Relationship Id="rId5" Type="http://schemas.openxmlformats.org/officeDocument/2006/relationships/hyperlink" Target="http://business.govvrn.ru/(X(1)S(fmpgfxu3xkbhfkzq2cp41ovm))/News/View/410" TargetMode="External"/><Relationship Id="rId4" Type="http://schemas.openxmlformats.org/officeDocument/2006/relationships/hyperlink" Target="http://tv-gubernia.ru/novosti/v_voronezhe_mam_obuchat_osnovam_predprinimatelstv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457200" y="868935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1" name="Freeform 101"/>
          <p:cNvSpPr/>
          <p:nvPr/>
        </p:nvSpPr>
        <p:spPr>
          <a:xfrm>
            <a:off x="457200" y="868935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2" name="Freeform 102"/>
          <p:cNvSpPr/>
          <p:nvPr/>
        </p:nvSpPr>
        <p:spPr>
          <a:xfrm>
            <a:off x="463295" y="868935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3" name="Freeform 103"/>
          <p:cNvSpPr/>
          <p:nvPr/>
        </p:nvSpPr>
        <p:spPr>
          <a:xfrm>
            <a:off x="2363977" y="868935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4" name="Freeform 104"/>
          <p:cNvSpPr/>
          <p:nvPr/>
        </p:nvSpPr>
        <p:spPr>
          <a:xfrm>
            <a:off x="2370073" y="868935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5" name="Freeform 105"/>
          <p:cNvSpPr/>
          <p:nvPr/>
        </p:nvSpPr>
        <p:spPr>
          <a:xfrm>
            <a:off x="10069068" y="868935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6" name="Freeform 106"/>
          <p:cNvSpPr/>
          <p:nvPr/>
        </p:nvSpPr>
        <p:spPr>
          <a:xfrm>
            <a:off x="10069068" y="868935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7" name="Freeform 107"/>
          <p:cNvSpPr/>
          <p:nvPr/>
        </p:nvSpPr>
        <p:spPr>
          <a:xfrm>
            <a:off x="457200" y="875031"/>
            <a:ext cx="6095" cy="536448"/>
          </a:xfrm>
          <a:custGeom>
            <a:avLst/>
            <a:gdLst/>
            <a:ahLst/>
            <a:cxnLst/>
            <a:rect l="0" t="0" r="0" b="0"/>
            <a:pathLst>
              <a:path w="6095" h="536448">
                <a:moveTo>
                  <a:pt x="0" y="536448"/>
                </a:moveTo>
                <a:lnTo>
                  <a:pt x="6095" y="536448"/>
                </a:lnTo>
                <a:lnTo>
                  <a:pt x="6095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8" name="Freeform 108"/>
          <p:cNvSpPr/>
          <p:nvPr/>
        </p:nvSpPr>
        <p:spPr>
          <a:xfrm>
            <a:off x="2363977" y="875031"/>
            <a:ext cx="6097" cy="536448"/>
          </a:xfrm>
          <a:custGeom>
            <a:avLst/>
            <a:gdLst/>
            <a:ahLst/>
            <a:cxnLst/>
            <a:rect l="0" t="0" r="0" b="0"/>
            <a:pathLst>
              <a:path w="6097" h="536448">
                <a:moveTo>
                  <a:pt x="0" y="536448"/>
                </a:moveTo>
                <a:lnTo>
                  <a:pt x="6097" y="536448"/>
                </a:lnTo>
                <a:lnTo>
                  <a:pt x="6097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9" name="Freeform 109"/>
          <p:cNvSpPr/>
          <p:nvPr/>
        </p:nvSpPr>
        <p:spPr>
          <a:xfrm>
            <a:off x="10069068" y="875031"/>
            <a:ext cx="6096" cy="536448"/>
          </a:xfrm>
          <a:custGeom>
            <a:avLst/>
            <a:gdLst/>
            <a:ahLst/>
            <a:cxnLst/>
            <a:rect l="0" t="0" r="0" b="0"/>
            <a:pathLst>
              <a:path w="6096" h="536448">
                <a:moveTo>
                  <a:pt x="0" y="536448"/>
                </a:moveTo>
                <a:lnTo>
                  <a:pt x="6096" y="536448"/>
                </a:lnTo>
                <a:lnTo>
                  <a:pt x="6096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0" name="Freeform 110"/>
          <p:cNvSpPr/>
          <p:nvPr/>
        </p:nvSpPr>
        <p:spPr>
          <a:xfrm>
            <a:off x="457200" y="1411478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1" name="Freeform 111"/>
          <p:cNvSpPr/>
          <p:nvPr/>
        </p:nvSpPr>
        <p:spPr>
          <a:xfrm>
            <a:off x="2363977" y="1411478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2" name="Freeform 112">
            <a:hlinkClick r:id="rId2"/>
          </p:cNvPr>
          <p:cNvSpPr/>
          <p:nvPr/>
        </p:nvSpPr>
        <p:spPr>
          <a:xfrm>
            <a:off x="2370073" y="1411478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3" name="Freeform 113"/>
          <p:cNvSpPr/>
          <p:nvPr/>
        </p:nvSpPr>
        <p:spPr>
          <a:xfrm>
            <a:off x="10069068" y="1411478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4" name="Freeform 114"/>
          <p:cNvSpPr/>
          <p:nvPr/>
        </p:nvSpPr>
        <p:spPr>
          <a:xfrm>
            <a:off x="457200" y="1417651"/>
            <a:ext cx="6095" cy="5328793"/>
          </a:xfrm>
          <a:custGeom>
            <a:avLst/>
            <a:gdLst/>
            <a:ahLst/>
            <a:cxnLst/>
            <a:rect l="0" t="0" r="0" b="0"/>
            <a:pathLst>
              <a:path w="6095" h="5328793">
                <a:moveTo>
                  <a:pt x="0" y="5328793"/>
                </a:moveTo>
                <a:lnTo>
                  <a:pt x="6095" y="5328793"/>
                </a:lnTo>
                <a:lnTo>
                  <a:pt x="6095" y="0"/>
                </a:lnTo>
                <a:lnTo>
                  <a:pt x="0" y="0"/>
                </a:lnTo>
                <a:lnTo>
                  <a:pt x="0" y="53287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5" name="Freeform 115"/>
          <p:cNvSpPr/>
          <p:nvPr/>
        </p:nvSpPr>
        <p:spPr>
          <a:xfrm>
            <a:off x="457200" y="6746444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6" name="Freeform 116"/>
          <p:cNvSpPr/>
          <p:nvPr/>
        </p:nvSpPr>
        <p:spPr>
          <a:xfrm>
            <a:off x="457200" y="6746444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7" name="Freeform 117"/>
          <p:cNvSpPr/>
          <p:nvPr/>
        </p:nvSpPr>
        <p:spPr>
          <a:xfrm>
            <a:off x="463295" y="6746444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8" name="Freeform 118"/>
          <p:cNvSpPr/>
          <p:nvPr/>
        </p:nvSpPr>
        <p:spPr>
          <a:xfrm>
            <a:off x="2363977" y="1417651"/>
            <a:ext cx="6097" cy="5328793"/>
          </a:xfrm>
          <a:custGeom>
            <a:avLst/>
            <a:gdLst/>
            <a:ahLst/>
            <a:cxnLst/>
            <a:rect l="0" t="0" r="0" b="0"/>
            <a:pathLst>
              <a:path w="6097" h="5328793">
                <a:moveTo>
                  <a:pt x="0" y="5328793"/>
                </a:moveTo>
                <a:lnTo>
                  <a:pt x="6097" y="5328793"/>
                </a:lnTo>
                <a:lnTo>
                  <a:pt x="6097" y="0"/>
                </a:lnTo>
                <a:lnTo>
                  <a:pt x="0" y="0"/>
                </a:lnTo>
                <a:lnTo>
                  <a:pt x="0" y="53287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9" name="Freeform 119"/>
          <p:cNvSpPr/>
          <p:nvPr/>
        </p:nvSpPr>
        <p:spPr>
          <a:xfrm>
            <a:off x="2363977" y="6746444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0" name="Freeform 120"/>
          <p:cNvSpPr/>
          <p:nvPr/>
        </p:nvSpPr>
        <p:spPr>
          <a:xfrm>
            <a:off x="2370073" y="6746444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1" name="Freeform 121"/>
          <p:cNvSpPr/>
          <p:nvPr/>
        </p:nvSpPr>
        <p:spPr>
          <a:xfrm>
            <a:off x="10069068" y="1417651"/>
            <a:ext cx="6096" cy="5328793"/>
          </a:xfrm>
          <a:custGeom>
            <a:avLst/>
            <a:gdLst/>
            <a:ahLst/>
            <a:cxnLst/>
            <a:rect l="0" t="0" r="0" b="0"/>
            <a:pathLst>
              <a:path w="6096" h="5328793">
                <a:moveTo>
                  <a:pt x="0" y="5328793"/>
                </a:moveTo>
                <a:lnTo>
                  <a:pt x="6096" y="5328793"/>
                </a:lnTo>
                <a:lnTo>
                  <a:pt x="6096" y="0"/>
                </a:lnTo>
                <a:lnTo>
                  <a:pt x="0" y="0"/>
                </a:lnTo>
                <a:lnTo>
                  <a:pt x="0" y="53287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2" name="Freeform 122"/>
          <p:cNvSpPr/>
          <p:nvPr/>
        </p:nvSpPr>
        <p:spPr>
          <a:xfrm>
            <a:off x="10069068" y="6746444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3" name="Freeform 123"/>
          <p:cNvSpPr/>
          <p:nvPr/>
        </p:nvSpPr>
        <p:spPr>
          <a:xfrm>
            <a:off x="10069068" y="6746444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24" name="Picture 1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190499"/>
            <a:ext cx="1768475" cy="1768475"/>
          </a:xfrm>
          <a:prstGeom prst="rect">
            <a:avLst/>
          </a:prstGeom>
          <a:noFill/>
        </p:spPr>
      </p:pic>
      <p:sp>
        <p:nvSpPr>
          <p:cNvPr id="125" name="Rectangle 125"/>
          <p:cNvSpPr/>
          <p:nvPr/>
        </p:nvSpPr>
        <p:spPr>
          <a:xfrm>
            <a:off x="5347080" y="413082"/>
            <a:ext cx="50673" cy="269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457200" y="657440"/>
            <a:ext cx="38977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3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1413002" y="839308"/>
            <a:ext cx="3531489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21080" algn="l"/>
              </a:tabLst>
            </a:pPr>
            <a:r>
              <a:rPr lang="ru-RU" sz="1200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i="0" spc="0" baseline="0" dirty="0">
                <a:solidFill>
                  <a:srgbClr val="818181"/>
                </a:solidFill>
                <a:latin typeface="Cambria"/>
              </a:rPr>
              <a:t> 	</a:t>
            </a:r>
            <a:r>
              <a:rPr lang="ru-RU" sz="1200" b="1" i="0" spc="0" baseline="0" dirty="0">
                <a:solidFill>
                  <a:srgbClr val="000000"/>
                </a:solidFill>
                <a:latin typeface="Cambria"/>
              </a:rPr>
              <a:t>Офицерова</a:t>
            </a:r>
            <a:r>
              <a:rPr lang="ru-RU" sz="1200" b="1" i="0" spc="-12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"/>
              </a:rPr>
              <a:t>Ольга А</a:t>
            </a:r>
            <a:r>
              <a:rPr lang="ru-RU" sz="1200" b="1" i="0" spc="-14" baseline="0" dirty="0">
                <a:solidFill>
                  <a:srgbClr val="000000"/>
                </a:solidFill>
                <a:latin typeface="Cambria"/>
              </a:rPr>
              <a:t>л</a:t>
            </a:r>
            <a:r>
              <a:rPr lang="ru-RU" sz="1200" b="1" i="0" spc="0" baseline="0" dirty="0">
                <a:solidFill>
                  <a:srgbClr val="000000"/>
                </a:solidFill>
                <a:latin typeface="Cambria"/>
              </a:rPr>
              <a:t>ександров</a:t>
            </a:r>
            <a:r>
              <a:rPr lang="ru-RU" sz="1200" b="1" i="0" spc="-11" baseline="0" dirty="0">
                <a:solidFill>
                  <a:srgbClr val="000000"/>
                </a:solidFill>
                <a:latin typeface="Cambria"/>
              </a:rPr>
              <a:t>н</a:t>
            </a:r>
            <a:r>
              <a:rPr lang="ru-RU" sz="1200" b="1" i="0" spc="0" baseline="0" dirty="0">
                <a:solidFill>
                  <a:srgbClr val="000000"/>
                </a:solidFill>
                <a:latin typeface="Cambria"/>
              </a:rPr>
              <a:t>а 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2434082" y="1017616"/>
            <a:ext cx="1221105" cy="3941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+7 920 2292014 </a:t>
            </a:r>
          </a:p>
          <a:p>
            <a:pPr marL="0">
              <a:lnSpc>
                <a:spcPts val="1416"/>
              </a:lnSpc>
            </a:pPr>
            <a:r>
              <a:rPr lang="ru-RU" sz="1200" b="0" i="0" u="sng" spc="0" baseline="0" dirty="0">
                <a:solidFill>
                  <a:srgbClr val="0000FF"/>
                </a:solidFill>
                <a:latin typeface="Cambria"/>
                <a:hlinkClick r:id="rId2"/>
              </a:rPr>
              <a:t>ooa21@yandex.ru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 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2434082" y="1381852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 </a:t>
            </a:r>
          </a:p>
        </p:txBody>
      </p:sp>
      <p:sp>
        <p:nvSpPr>
          <p:cNvPr id="132" name="Rectangle 132"/>
          <p:cNvSpPr/>
          <p:nvPr/>
        </p:nvSpPr>
        <p:spPr>
          <a:xfrm>
            <a:off x="2434082" y="1560160"/>
            <a:ext cx="7560132" cy="7507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Предприниматель в сфере консалтинга </a:t>
            </a:r>
            <a:r>
              <a:rPr lang="ru-RU" sz="1200" b="1" i="0" spc="-12" baseline="0" dirty="0">
                <a:solidFill>
                  <a:srgbClr val="000000"/>
                </a:solidFill>
                <a:latin typeface="Cambria-Bold"/>
              </a:rPr>
              <a:t>и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 образования. Учре</a:t>
            </a:r>
            <a:r>
              <a:rPr lang="ru-RU" sz="1200" b="1" i="0" spc="-11" baseline="0" dirty="0">
                <a:solidFill>
                  <a:srgbClr val="000000"/>
                </a:solidFill>
                <a:latin typeface="Cambria-Bold"/>
              </a:rPr>
              <a:t>д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итель и организатор Центра Проектных </a:t>
            </a:r>
          </a:p>
          <a:p>
            <a:pPr marL="0">
              <a:lnSpc>
                <a:spcPts val="1404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Решений «Мастерская Успеха», организационный психолог, коуч, преподаватель высшего </a:t>
            </a:r>
          </a:p>
          <a:p>
            <a:pPr marL="0">
              <a:lnSpc>
                <a:spcPts val="1416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образования. Управ</a:t>
            </a:r>
            <a:r>
              <a:rPr lang="ru-RU" sz="1200" b="1" i="0" spc="-11" baseline="0" dirty="0">
                <a:solidFill>
                  <a:srgbClr val="000000"/>
                </a:solidFill>
                <a:latin typeface="Cambria-Bold"/>
              </a:rPr>
              <a:t>л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яющий проектами по масштаб</a:t>
            </a:r>
            <a:r>
              <a:rPr lang="ru-RU" sz="1200" b="1" i="0" spc="-13" baseline="0" dirty="0">
                <a:solidFill>
                  <a:srgbClr val="000000"/>
                </a:solidFill>
                <a:latin typeface="Cambria-Bold"/>
              </a:rPr>
              <a:t>и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рованию</a:t>
            </a:r>
            <a:r>
              <a:rPr lang="ru-RU" sz="1200" b="1" i="0" spc="-13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и тиражир</a:t>
            </a:r>
            <a:r>
              <a:rPr lang="ru-RU" sz="1200" b="1" i="0" spc="-11" baseline="0" dirty="0">
                <a:solidFill>
                  <a:srgbClr val="000000"/>
                </a:solidFill>
                <a:latin typeface="Cambria-Bold"/>
              </a:rPr>
              <a:t>о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ванию бизнеса (вн</a:t>
            </a:r>
            <a:r>
              <a:rPr lang="ru-RU" sz="1200" b="1" i="0" spc="-12" baseline="0" dirty="0">
                <a:solidFill>
                  <a:srgbClr val="000000"/>
                </a:solidFill>
                <a:latin typeface="Cambria-Bold"/>
              </a:rPr>
              <a:t>е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шнее </a:t>
            </a:r>
          </a:p>
          <a:p>
            <a:pPr marL="0">
              <a:lnSpc>
                <a:spcPts val="1404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управление). </a:t>
            </a:r>
          </a:p>
        </p:txBody>
      </p:sp>
      <p:sp>
        <p:nvSpPr>
          <p:cNvPr id="134" name="Rectangle 134"/>
          <p:cNvSpPr/>
          <p:nvPr/>
        </p:nvSpPr>
        <p:spPr>
          <a:xfrm>
            <a:off x="2434082" y="2263105"/>
            <a:ext cx="97219" cy="2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FF"/>
                </a:solidFill>
                <a:latin typeface="Cambria"/>
              </a:rPr>
              <a:t> </a:t>
            </a:r>
            <a:r>
              <a:rPr lang="ru-RU" sz="1103" b="0" i="0" spc="0" baseline="0" dirty="0">
                <a:solidFill>
                  <a:srgbClr val="0000FF"/>
                </a:solidFill>
                <a:latin typeface="Calibri"/>
              </a:rPr>
              <a:t>  </a:t>
            </a:r>
          </a:p>
        </p:txBody>
      </p:sp>
      <p:sp>
        <p:nvSpPr>
          <p:cNvPr id="136" name="Rectangle 136"/>
          <p:cNvSpPr/>
          <p:nvPr/>
        </p:nvSpPr>
        <p:spPr>
          <a:xfrm>
            <a:off x="2434082" y="2481098"/>
            <a:ext cx="1286320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3" b="0" i="0" u="sng" spc="0" baseline="0" dirty="0">
                <a:solidFill>
                  <a:srgbClr val="0000FF"/>
                </a:solidFill>
                <a:latin typeface="Calibri"/>
                <a:hlinkClick r:id="rId4"/>
              </a:rPr>
              <a:t>http://sta</a:t>
            </a:r>
            <a:r>
              <a:rPr lang="ru-RU" sz="1103" b="0" i="0" u="sng" spc="-13" baseline="0" dirty="0">
                <a:solidFill>
                  <a:srgbClr val="0000FF"/>
                </a:solidFill>
                <a:latin typeface="Calibri"/>
                <a:hlinkClick r:id="rId4"/>
              </a:rPr>
              <a:t>r</a:t>
            </a:r>
            <a:r>
              <a:rPr lang="ru-RU" sz="1103" b="0" i="0" u="sng" spc="0" baseline="0" dirty="0">
                <a:solidFill>
                  <a:srgbClr val="0000FF"/>
                </a:solidFill>
                <a:latin typeface="Calibri"/>
                <a:hlinkClick r:id="rId4"/>
              </a:rPr>
              <a:t>tup-asov.r</a:t>
            </a:r>
            <a:r>
              <a:rPr lang="ru-RU" sz="1103" b="0" i="0" u="sng" spc="-15" baseline="0" dirty="0">
                <a:solidFill>
                  <a:srgbClr val="0000FF"/>
                </a:solidFill>
                <a:latin typeface="Calibri"/>
                <a:hlinkClick r:id="rId4"/>
              </a:rPr>
              <a:t>u</a:t>
            </a:r>
            <a:r>
              <a:rPr lang="ru-RU" sz="1103" b="0" i="0" spc="-15" baseline="0" dirty="0">
                <a:solidFill>
                  <a:srgbClr val="0000FF"/>
                </a:solidFill>
                <a:latin typeface="Calibri"/>
                <a:hlinkClick r:id="rId4"/>
              </a:rPr>
              <a:t> </a:t>
            </a:r>
          </a:p>
        </p:txBody>
      </p:sp>
      <p:sp>
        <p:nvSpPr>
          <p:cNvPr id="137" name="Rectangle 137"/>
          <p:cNvSpPr/>
          <p:nvPr/>
        </p:nvSpPr>
        <p:spPr>
          <a:xfrm>
            <a:off x="2434082" y="2651786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3" b="0" i="0" spc="0" baseline="0" dirty="0">
                <a:solidFill>
                  <a:srgbClr val="0000FF"/>
                </a:solidFill>
                <a:latin typeface="Calibri"/>
              </a:rPr>
              <a:t> </a:t>
            </a:r>
          </a:p>
        </p:txBody>
      </p:sp>
      <p:sp>
        <p:nvSpPr>
          <p:cNvPr id="138" name="Rectangle 138"/>
          <p:cNvSpPr/>
          <p:nvPr/>
        </p:nvSpPr>
        <p:spPr>
          <a:xfrm>
            <a:off x="2434082" y="2787361"/>
            <a:ext cx="7375906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Бизнес-тренер и ав</a:t>
            </a:r>
            <a:r>
              <a:rPr lang="ru-RU" sz="1200" b="1" i="0" spc="-14" baseline="0" dirty="0">
                <a:solidFill>
                  <a:srgbClr val="000000"/>
                </a:solidFill>
                <a:latin typeface="Cambria-Bold"/>
              </a:rPr>
              <a:t>т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ор программ, воше</a:t>
            </a:r>
            <a:r>
              <a:rPr lang="ru-RU" sz="1200" b="1" i="0" spc="-11" baseline="0" dirty="0">
                <a:solidFill>
                  <a:srgbClr val="000000"/>
                </a:solidFill>
                <a:latin typeface="Cambria-Bold"/>
              </a:rPr>
              <a:t>д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ших в Нацпроекты «Популяризация и Акселерация МСП» и </a:t>
            </a:r>
          </a:p>
          <a:p>
            <a:pPr marL="0">
              <a:lnSpc>
                <a:spcPts val="1404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рекомендованных к</a:t>
            </a:r>
            <a:r>
              <a:rPr lang="ru-RU" sz="1200" b="1" i="0" spc="-14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реализации Минэк</a:t>
            </a:r>
            <a:r>
              <a:rPr lang="ru-RU" sz="1200" b="1" i="0" spc="-11" baseline="0" dirty="0">
                <a:solidFill>
                  <a:srgbClr val="000000"/>
                </a:solidFill>
                <a:latin typeface="Cambria-Bold"/>
              </a:rPr>
              <a:t>о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номразвития и Университетом «Синергия» в регионах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139" name="Rectangle 139"/>
          <p:cNvSpPr/>
          <p:nvPr/>
        </p:nvSpPr>
        <p:spPr>
          <a:xfrm>
            <a:off x="2434082" y="3143977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140" name="Rectangle 140"/>
          <p:cNvSpPr/>
          <p:nvPr/>
        </p:nvSpPr>
        <p:spPr>
          <a:xfrm>
            <a:off x="2434082" y="3323809"/>
            <a:ext cx="6701408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Федеральный Бизнес-тренер Фонда</a:t>
            </a:r>
            <a:r>
              <a:rPr lang="ru-RU" sz="1200" b="1" i="0" spc="-12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ра</a:t>
            </a:r>
            <a:r>
              <a:rPr lang="ru-RU" sz="1200" b="1" i="0" spc="-11" baseline="0" dirty="0">
                <a:solidFill>
                  <a:srgbClr val="000000"/>
                </a:solidFill>
                <a:latin typeface="Cambria-Bold"/>
              </a:rPr>
              <a:t>з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вития предпринимательства и Центра</a:t>
            </a:r>
            <a:r>
              <a:rPr lang="ru-RU" sz="1200" b="1" i="0" spc="-13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Поддержки </a:t>
            </a:r>
          </a:p>
          <a:p>
            <a:pPr marL="0">
              <a:lnSpc>
                <a:spcPts val="1404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предпринимательс</a:t>
            </a:r>
            <a:r>
              <a:rPr lang="ru-RU" sz="1200" b="1" i="0" spc="-14" baseline="0" dirty="0">
                <a:solidFill>
                  <a:srgbClr val="000000"/>
                </a:solidFill>
                <a:latin typeface="Cambria-Bold"/>
              </a:rPr>
              <a:t>т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ва (Мой Бизнес) по </a:t>
            </a:r>
            <a:r>
              <a:rPr lang="ru-RU" sz="1200" b="1" i="0" spc="-17" baseline="0" dirty="0">
                <a:solidFill>
                  <a:srgbClr val="000000"/>
                </a:solidFill>
                <a:latin typeface="Cambria-Bold"/>
              </a:rPr>
              <a:t>Р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оссии.  </a:t>
            </a:r>
          </a:p>
        </p:txBody>
      </p:sp>
      <p:sp>
        <p:nvSpPr>
          <p:cNvPr id="141" name="Rectangle 141"/>
          <p:cNvSpPr/>
          <p:nvPr/>
        </p:nvSpPr>
        <p:spPr>
          <a:xfrm>
            <a:off x="2434082" y="3680425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142" name="Rectangle 142"/>
          <p:cNvSpPr/>
          <p:nvPr/>
        </p:nvSpPr>
        <p:spPr>
          <a:xfrm>
            <a:off x="2434082" y="3858987"/>
            <a:ext cx="7503211" cy="3941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Руководитель Комитета по развитию Ж</a:t>
            </a:r>
            <a:r>
              <a:rPr lang="ru-RU" sz="1200" b="1" i="0" spc="-14" baseline="0" dirty="0">
                <a:solidFill>
                  <a:srgbClr val="000000"/>
                </a:solidFill>
                <a:latin typeface="Cambria-Bold"/>
              </a:rPr>
              <a:t>е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нского предпринимательства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Ворон</a:t>
            </a:r>
            <a:r>
              <a:rPr lang="ru-RU" sz="1200" b="1" i="0" spc="-11" baseline="0" dirty="0">
                <a:solidFill>
                  <a:srgbClr val="000000"/>
                </a:solidFill>
                <a:latin typeface="Cambria-Bold"/>
              </a:rPr>
              <a:t>е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жс</a:t>
            </a:r>
            <a:r>
              <a:rPr lang="ru-RU" sz="1200" b="1" i="0" spc="-13" baseline="0" dirty="0">
                <a:solidFill>
                  <a:srgbClr val="000000"/>
                </a:solidFill>
                <a:latin typeface="Cambria-Bold"/>
              </a:rPr>
              <a:t>к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ого регионального </a:t>
            </a:r>
          </a:p>
          <a:p>
            <a:pPr marL="0">
              <a:lnSpc>
                <a:spcPts val="1416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союза предпринима</a:t>
            </a:r>
            <a:r>
              <a:rPr lang="ru-RU" sz="1200" b="1" i="0" spc="-14" baseline="0" dirty="0">
                <a:solidFill>
                  <a:srgbClr val="000000"/>
                </a:solidFill>
                <a:latin typeface="Cambria-Bold"/>
              </a:rPr>
              <a:t>т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елей «ОПОРА» </a:t>
            </a:r>
          </a:p>
        </p:txBody>
      </p:sp>
      <p:sp>
        <p:nvSpPr>
          <p:cNvPr id="143" name="Rectangle 143"/>
          <p:cNvSpPr/>
          <p:nvPr/>
        </p:nvSpPr>
        <p:spPr>
          <a:xfrm>
            <a:off x="2434082" y="4217127"/>
            <a:ext cx="2406776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u="sng" spc="0" baseline="0" dirty="0">
                <a:solidFill>
                  <a:srgbClr val="0000FF"/>
                </a:solidFill>
                <a:latin typeface="Cambria"/>
                <a:hlinkClick r:id="rId5"/>
              </a:rPr>
              <a:t>http://oporavoronezh.ru/komitety/</a:t>
            </a:r>
            <a:r>
              <a:rPr lang="ru-RU" sz="1200" b="0" i="0" spc="0" baseline="0" dirty="0">
                <a:solidFill>
                  <a:srgbClr val="0000FF"/>
                </a:solidFill>
                <a:latin typeface="Cambria"/>
                <a:hlinkClick r:id="rId5"/>
              </a:rPr>
              <a:t> </a:t>
            </a:r>
          </a:p>
        </p:txBody>
      </p:sp>
      <p:sp>
        <p:nvSpPr>
          <p:cNvPr id="144" name="Rectangle 144"/>
          <p:cNvSpPr/>
          <p:nvPr/>
        </p:nvSpPr>
        <p:spPr>
          <a:xfrm>
            <a:off x="2434082" y="4395435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145" name="Rectangle 145"/>
          <p:cNvSpPr/>
          <p:nvPr/>
        </p:nvSpPr>
        <p:spPr>
          <a:xfrm>
            <a:off x="2434082" y="4573743"/>
            <a:ext cx="3723767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Методист, организа</a:t>
            </a:r>
            <a:r>
              <a:rPr lang="ru-RU" sz="1200" b="1" i="0" spc="-14" baseline="0" dirty="0">
                <a:solidFill>
                  <a:srgbClr val="000000"/>
                </a:solidFill>
                <a:latin typeface="Cambria-Bold"/>
              </a:rPr>
              <a:t>т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ор и координат</a:t>
            </a:r>
            <a:r>
              <a:rPr lang="ru-RU" sz="1200" b="1" i="0" spc="-13" baseline="0" dirty="0">
                <a:solidFill>
                  <a:srgbClr val="000000"/>
                </a:solidFill>
                <a:latin typeface="Cambria-Bold"/>
              </a:rPr>
              <a:t>о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р хакатонов.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146" name="Rectangle 146"/>
          <p:cNvSpPr/>
          <p:nvPr/>
        </p:nvSpPr>
        <p:spPr>
          <a:xfrm>
            <a:off x="2434082" y="4787164"/>
            <a:ext cx="31687" cy="1682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3" b="0" i="0" spc="0" baseline="0" dirty="0">
                <a:solidFill>
                  <a:srgbClr val="0000FF"/>
                </a:solidFill>
                <a:latin typeface="Calibri"/>
              </a:rPr>
              <a:t> </a:t>
            </a:r>
          </a:p>
        </p:txBody>
      </p:sp>
      <p:sp>
        <p:nvSpPr>
          <p:cNvPr id="147" name="Rectangle 147"/>
          <p:cNvSpPr/>
          <p:nvPr/>
        </p:nvSpPr>
        <p:spPr>
          <a:xfrm>
            <a:off x="2434082" y="4922739"/>
            <a:ext cx="7511948" cy="5724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Проведение всех мероприятий в 2-х форматах: онлайн и оффлайн, с применением интерактивных форм </a:t>
            </a:r>
          </a:p>
          <a:p>
            <a:pPr marL="0">
              <a:lnSpc>
                <a:spcPts val="1416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обучения в различных программах и на платформах (Zoom, Miro,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Mirapolis, Antitreningi,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GetCourse, Jamboard,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Slak и др.) 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2434082" y="5459568"/>
            <a:ext cx="7587183" cy="929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Автор и разработчи</a:t>
            </a:r>
            <a:r>
              <a:rPr lang="ru-RU" sz="1200" b="1" i="0" spc="-14" baseline="0" dirty="0">
                <a:solidFill>
                  <a:srgbClr val="000000"/>
                </a:solidFill>
                <a:latin typeface="Cambria-Bold"/>
              </a:rPr>
              <a:t>к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 обучающ</a:t>
            </a:r>
            <a:r>
              <a:rPr lang="ru-RU" sz="1200" b="1" i="0" spc="-11" baseline="0" dirty="0">
                <a:solidFill>
                  <a:srgbClr val="000000"/>
                </a:solidFill>
                <a:latin typeface="Cambria-Bold"/>
              </a:rPr>
              <a:t>и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х програ</a:t>
            </a:r>
            <a:r>
              <a:rPr lang="ru-RU" sz="1200" b="1" i="0" spc="-16" baseline="0" dirty="0">
                <a:solidFill>
                  <a:srgbClr val="000000"/>
                </a:solidFill>
                <a:latin typeface="Cambria-Bold"/>
              </a:rPr>
              <a:t>м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м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Нацпроекта п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пуляризации и акселерации МСП – «Как начать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свое дело» и «Как на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ч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ать свое дело в интернете» для потенциал</a:t>
            </a:r>
            <a:r>
              <a:rPr lang="ru-RU" sz="1200" b="0" i="0" spc="-16" baseline="0" dirty="0">
                <a:solidFill>
                  <a:srgbClr val="000000"/>
                </a:solidFill>
                <a:latin typeface="Cambria"/>
              </a:rPr>
              <a:t>ь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ных и начинающих предпринимателей, </a:t>
            </a:r>
          </a:p>
          <a:p>
            <a:pPr marL="0">
              <a:lnSpc>
                <a:spcPts val="1415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«Как начать свое дело 50+» для потенциальных и начинающих предпринимателей «серебряного» возраста,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«Трансформация бизнес-идеи. Как идеи превратить в бизнес» акселератор для начинающих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предпринимателей п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построению бизнеса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 нуля, «Бережливое производство. Высокоэффективный 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2434082" y="6352581"/>
            <a:ext cx="6392672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бизнес» и «Управлен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 изменениями в Проектном подходе» акселератор для действующих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предпринимателей и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топ-менеджеров компаний, «Страт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е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гии раз</a:t>
            </a:r>
            <a:r>
              <a:rPr lang="ru-RU" sz="1200" b="0" i="0" spc="-16" baseline="0" dirty="0">
                <a:solidFill>
                  <a:srgbClr val="000000"/>
                </a:solidFill>
                <a:latin typeface="Cambria"/>
              </a:rPr>
              <a:t>в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ития» для действующих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 151"/>
          <p:cNvSpPr/>
          <p:nvPr/>
        </p:nvSpPr>
        <p:spPr>
          <a:xfrm>
            <a:off x="457200" y="684276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2" name="Freeform 152"/>
          <p:cNvSpPr/>
          <p:nvPr/>
        </p:nvSpPr>
        <p:spPr>
          <a:xfrm>
            <a:off x="457200" y="684276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3" name="Freeform 153"/>
          <p:cNvSpPr/>
          <p:nvPr/>
        </p:nvSpPr>
        <p:spPr>
          <a:xfrm>
            <a:off x="463295" y="684276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4" name="Freeform 154"/>
          <p:cNvSpPr/>
          <p:nvPr/>
        </p:nvSpPr>
        <p:spPr>
          <a:xfrm>
            <a:off x="2363977" y="684276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5" name="Freeform 155"/>
          <p:cNvSpPr/>
          <p:nvPr/>
        </p:nvSpPr>
        <p:spPr>
          <a:xfrm>
            <a:off x="2370073" y="684276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6" name="Freeform 156"/>
          <p:cNvSpPr/>
          <p:nvPr/>
        </p:nvSpPr>
        <p:spPr>
          <a:xfrm>
            <a:off x="10069068" y="684276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7" name="Freeform 157"/>
          <p:cNvSpPr/>
          <p:nvPr/>
        </p:nvSpPr>
        <p:spPr>
          <a:xfrm>
            <a:off x="10069068" y="684276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8" name="Freeform 158"/>
          <p:cNvSpPr/>
          <p:nvPr/>
        </p:nvSpPr>
        <p:spPr>
          <a:xfrm>
            <a:off x="457200" y="690322"/>
            <a:ext cx="6095" cy="890321"/>
          </a:xfrm>
          <a:custGeom>
            <a:avLst/>
            <a:gdLst/>
            <a:ahLst/>
            <a:cxnLst/>
            <a:rect l="0" t="0" r="0" b="0"/>
            <a:pathLst>
              <a:path w="6095" h="890321">
                <a:moveTo>
                  <a:pt x="0" y="890321"/>
                </a:moveTo>
                <a:lnTo>
                  <a:pt x="6095" y="890321"/>
                </a:lnTo>
                <a:lnTo>
                  <a:pt x="6095" y="0"/>
                </a:lnTo>
                <a:lnTo>
                  <a:pt x="0" y="0"/>
                </a:lnTo>
                <a:lnTo>
                  <a:pt x="0" y="89032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9" name="Freeform 159"/>
          <p:cNvSpPr/>
          <p:nvPr/>
        </p:nvSpPr>
        <p:spPr>
          <a:xfrm>
            <a:off x="2363977" y="690322"/>
            <a:ext cx="6097" cy="890321"/>
          </a:xfrm>
          <a:custGeom>
            <a:avLst/>
            <a:gdLst/>
            <a:ahLst/>
            <a:cxnLst/>
            <a:rect l="0" t="0" r="0" b="0"/>
            <a:pathLst>
              <a:path w="6097" h="890321">
                <a:moveTo>
                  <a:pt x="0" y="890321"/>
                </a:moveTo>
                <a:lnTo>
                  <a:pt x="6097" y="890321"/>
                </a:lnTo>
                <a:lnTo>
                  <a:pt x="6097" y="0"/>
                </a:lnTo>
                <a:lnTo>
                  <a:pt x="0" y="0"/>
                </a:lnTo>
                <a:lnTo>
                  <a:pt x="0" y="89032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0" name="Freeform 160"/>
          <p:cNvSpPr/>
          <p:nvPr/>
        </p:nvSpPr>
        <p:spPr>
          <a:xfrm>
            <a:off x="10069068" y="690322"/>
            <a:ext cx="6096" cy="890321"/>
          </a:xfrm>
          <a:custGeom>
            <a:avLst/>
            <a:gdLst/>
            <a:ahLst/>
            <a:cxnLst/>
            <a:rect l="0" t="0" r="0" b="0"/>
            <a:pathLst>
              <a:path w="6096" h="890321">
                <a:moveTo>
                  <a:pt x="0" y="890321"/>
                </a:moveTo>
                <a:lnTo>
                  <a:pt x="6096" y="890321"/>
                </a:lnTo>
                <a:lnTo>
                  <a:pt x="6096" y="0"/>
                </a:lnTo>
                <a:lnTo>
                  <a:pt x="0" y="0"/>
                </a:lnTo>
                <a:lnTo>
                  <a:pt x="0" y="89032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1" name="Freeform 161"/>
          <p:cNvSpPr/>
          <p:nvPr/>
        </p:nvSpPr>
        <p:spPr>
          <a:xfrm>
            <a:off x="457200" y="1580642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2" name="Freeform 162"/>
          <p:cNvSpPr/>
          <p:nvPr/>
        </p:nvSpPr>
        <p:spPr>
          <a:xfrm>
            <a:off x="463295" y="1580642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3" name="Freeform 163"/>
          <p:cNvSpPr/>
          <p:nvPr/>
        </p:nvSpPr>
        <p:spPr>
          <a:xfrm>
            <a:off x="2363977" y="1580642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4" name="Freeform 164"/>
          <p:cNvSpPr/>
          <p:nvPr/>
        </p:nvSpPr>
        <p:spPr>
          <a:xfrm>
            <a:off x="2370073" y="1580642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5" name="Freeform 165"/>
          <p:cNvSpPr/>
          <p:nvPr/>
        </p:nvSpPr>
        <p:spPr>
          <a:xfrm>
            <a:off x="10069068" y="1580642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6" name="Freeform 166"/>
          <p:cNvSpPr/>
          <p:nvPr/>
        </p:nvSpPr>
        <p:spPr>
          <a:xfrm>
            <a:off x="457200" y="1586738"/>
            <a:ext cx="6095" cy="257556"/>
          </a:xfrm>
          <a:custGeom>
            <a:avLst/>
            <a:gdLst/>
            <a:ahLst/>
            <a:cxnLst/>
            <a:rect l="0" t="0" r="0" b="0"/>
            <a:pathLst>
              <a:path w="6095" h="257556">
                <a:moveTo>
                  <a:pt x="0" y="257556"/>
                </a:moveTo>
                <a:lnTo>
                  <a:pt x="6095" y="257556"/>
                </a:lnTo>
                <a:lnTo>
                  <a:pt x="6095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7" name="Freeform 167"/>
          <p:cNvSpPr/>
          <p:nvPr/>
        </p:nvSpPr>
        <p:spPr>
          <a:xfrm>
            <a:off x="2363977" y="1586738"/>
            <a:ext cx="6097" cy="257556"/>
          </a:xfrm>
          <a:custGeom>
            <a:avLst/>
            <a:gdLst/>
            <a:ahLst/>
            <a:cxnLst/>
            <a:rect l="0" t="0" r="0" b="0"/>
            <a:pathLst>
              <a:path w="6097" h="257556">
                <a:moveTo>
                  <a:pt x="0" y="257556"/>
                </a:moveTo>
                <a:lnTo>
                  <a:pt x="6097" y="257556"/>
                </a:lnTo>
                <a:lnTo>
                  <a:pt x="6097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8" name="Freeform 168"/>
          <p:cNvSpPr/>
          <p:nvPr/>
        </p:nvSpPr>
        <p:spPr>
          <a:xfrm>
            <a:off x="10069068" y="1586738"/>
            <a:ext cx="6096" cy="257556"/>
          </a:xfrm>
          <a:custGeom>
            <a:avLst/>
            <a:gdLst/>
            <a:ahLst/>
            <a:cxnLst/>
            <a:rect l="0" t="0" r="0" b="0"/>
            <a:pathLst>
              <a:path w="6096" h="257556">
                <a:moveTo>
                  <a:pt x="0" y="257556"/>
                </a:moveTo>
                <a:lnTo>
                  <a:pt x="6096" y="257556"/>
                </a:lnTo>
                <a:lnTo>
                  <a:pt x="6096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9" name="Freeform 169"/>
          <p:cNvSpPr/>
          <p:nvPr/>
        </p:nvSpPr>
        <p:spPr>
          <a:xfrm>
            <a:off x="457200" y="1844295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0" name="Freeform 170"/>
          <p:cNvSpPr/>
          <p:nvPr/>
        </p:nvSpPr>
        <p:spPr>
          <a:xfrm>
            <a:off x="463295" y="1844295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1" name="Freeform 171"/>
          <p:cNvSpPr/>
          <p:nvPr/>
        </p:nvSpPr>
        <p:spPr>
          <a:xfrm>
            <a:off x="2363977" y="1844295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2" name="Freeform 172"/>
          <p:cNvSpPr/>
          <p:nvPr/>
        </p:nvSpPr>
        <p:spPr>
          <a:xfrm>
            <a:off x="2370073" y="1844295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3" name="Freeform 173"/>
          <p:cNvSpPr/>
          <p:nvPr/>
        </p:nvSpPr>
        <p:spPr>
          <a:xfrm>
            <a:off x="10069068" y="1844295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4" name="Freeform 174"/>
          <p:cNvSpPr/>
          <p:nvPr/>
        </p:nvSpPr>
        <p:spPr>
          <a:xfrm>
            <a:off x="457200" y="1850467"/>
            <a:ext cx="6095" cy="943661"/>
          </a:xfrm>
          <a:custGeom>
            <a:avLst/>
            <a:gdLst/>
            <a:ahLst/>
            <a:cxnLst/>
            <a:rect l="0" t="0" r="0" b="0"/>
            <a:pathLst>
              <a:path w="6095" h="943661">
                <a:moveTo>
                  <a:pt x="0" y="943661"/>
                </a:moveTo>
                <a:lnTo>
                  <a:pt x="6095" y="943661"/>
                </a:lnTo>
                <a:lnTo>
                  <a:pt x="6095" y="0"/>
                </a:lnTo>
                <a:lnTo>
                  <a:pt x="0" y="0"/>
                </a:lnTo>
                <a:lnTo>
                  <a:pt x="0" y="9436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5" name="Freeform 175"/>
          <p:cNvSpPr/>
          <p:nvPr/>
        </p:nvSpPr>
        <p:spPr>
          <a:xfrm>
            <a:off x="2363977" y="1850467"/>
            <a:ext cx="6097" cy="943661"/>
          </a:xfrm>
          <a:custGeom>
            <a:avLst/>
            <a:gdLst/>
            <a:ahLst/>
            <a:cxnLst/>
            <a:rect l="0" t="0" r="0" b="0"/>
            <a:pathLst>
              <a:path w="6097" h="943661">
                <a:moveTo>
                  <a:pt x="0" y="943661"/>
                </a:moveTo>
                <a:lnTo>
                  <a:pt x="6097" y="943661"/>
                </a:lnTo>
                <a:lnTo>
                  <a:pt x="6097" y="0"/>
                </a:lnTo>
                <a:lnTo>
                  <a:pt x="0" y="0"/>
                </a:lnTo>
                <a:lnTo>
                  <a:pt x="0" y="9436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6" name="Freeform 176"/>
          <p:cNvSpPr/>
          <p:nvPr/>
        </p:nvSpPr>
        <p:spPr>
          <a:xfrm>
            <a:off x="10069068" y="1850467"/>
            <a:ext cx="6096" cy="943661"/>
          </a:xfrm>
          <a:custGeom>
            <a:avLst/>
            <a:gdLst/>
            <a:ahLst/>
            <a:cxnLst/>
            <a:rect l="0" t="0" r="0" b="0"/>
            <a:pathLst>
              <a:path w="6096" h="943661">
                <a:moveTo>
                  <a:pt x="0" y="943661"/>
                </a:moveTo>
                <a:lnTo>
                  <a:pt x="6096" y="943661"/>
                </a:lnTo>
                <a:lnTo>
                  <a:pt x="6096" y="0"/>
                </a:lnTo>
                <a:lnTo>
                  <a:pt x="0" y="0"/>
                </a:lnTo>
                <a:lnTo>
                  <a:pt x="0" y="9436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7" name="Freeform 177"/>
          <p:cNvSpPr/>
          <p:nvPr/>
        </p:nvSpPr>
        <p:spPr>
          <a:xfrm>
            <a:off x="2434082" y="2800224"/>
            <a:ext cx="7567930" cy="175260"/>
          </a:xfrm>
          <a:custGeom>
            <a:avLst/>
            <a:gdLst/>
            <a:ahLst/>
            <a:cxnLst/>
            <a:rect l="0" t="0" r="0" b="0"/>
            <a:pathLst>
              <a:path w="7567930" h="175260">
                <a:moveTo>
                  <a:pt x="0" y="175260"/>
                </a:moveTo>
                <a:lnTo>
                  <a:pt x="7567930" y="175260"/>
                </a:lnTo>
                <a:lnTo>
                  <a:pt x="7567930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8" name="Freeform 178"/>
          <p:cNvSpPr/>
          <p:nvPr/>
        </p:nvSpPr>
        <p:spPr>
          <a:xfrm>
            <a:off x="2434082" y="2975483"/>
            <a:ext cx="7567930" cy="175260"/>
          </a:xfrm>
          <a:custGeom>
            <a:avLst/>
            <a:gdLst/>
            <a:ahLst/>
            <a:cxnLst/>
            <a:rect l="0" t="0" r="0" b="0"/>
            <a:pathLst>
              <a:path w="7567930" h="175260">
                <a:moveTo>
                  <a:pt x="0" y="175260"/>
                </a:moveTo>
                <a:lnTo>
                  <a:pt x="7567930" y="175260"/>
                </a:lnTo>
                <a:lnTo>
                  <a:pt x="7567930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9" name="Freeform 179"/>
          <p:cNvSpPr/>
          <p:nvPr/>
        </p:nvSpPr>
        <p:spPr>
          <a:xfrm>
            <a:off x="2434082" y="3150744"/>
            <a:ext cx="2731262" cy="175260"/>
          </a:xfrm>
          <a:custGeom>
            <a:avLst/>
            <a:gdLst/>
            <a:ahLst/>
            <a:cxnLst/>
            <a:rect l="0" t="0" r="0" b="0"/>
            <a:pathLst>
              <a:path w="2731262" h="175260">
                <a:moveTo>
                  <a:pt x="0" y="175260"/>
                </a:moveTo>
                <a:lnTo>
                  <a:pt x="2731262" y="175260"/>
                </a:lnTo>
                <a:lnTo>
                  <a:pt x="2731262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0" name="Freeform 180"/>
          <p:cNvSpPr/>
          <p:nvPr/>
        </p:nvSpPr>
        <p:spPr>
          <a:xfrm>
            <a:off x="2434082" y="3501264"/>
            <a:ext cx="7567930" cy="175260"/>
          </a:xfrm>
          <a:custGeom>
            <a:avLst/>
            <a:gdLst/>
            <a:ahLst/>
            <a:cxnLst/>
            <a:rect l="0" t="0" r="0" b="0"/>
            <a:pathLst>
              <a:path w="7567930" h="175260">
                <a:moveTo>
                  <a:pt x="0" y="175260"/>
                </a:moveTo>
                <a:lnTo>
                  <a:pt x="7567930" y="175260"/>
                </a:lnTo>
                <a:lnTo>
                  <a:pt x="7567930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1" name="Freeform 181"/>
          <p:cNvSpPr/>
          <p:nvPr/>
        </p:nvSpPr>
        <p:spPr>
          <a:xfrm>
            <a:off x="2434082" y="3676524"/>
            <a:ext cx="1647698" cy="175260"/>
          </a:xfrm>
          <a:custGeom>
            <a:avLst/>
            <a:gdLst/>
            <a:ahLst/>
            <a:cxnLst/>
            <a:rect l="0" t="0" r="0" b="0"/>
            <a:pathLst>
              <a:path w="1647698" h="175260">
                <a:moveTo>
                  <a:pt x="0" y="175260"/>
                </a:moveTo>
                <a:lnTo>
                  <a:pt x="1647698" y="175260"/>
                </a:lnTo>
                <a:lnTo>
                  <a:pt x="1647698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2" name="Freeform 182"/>
          <p:cNvSpPr/>
          <p:nvPr/>
        </p:nvSpPr>
        <p:spPr>
          <a:xfrm>
            <a:off x="2434082" y="4027297"/>
            <a:ext cx="7567930" cy="175260"/>
          </a:xfrm>
          <a:custGeom>
            <a:avLst/>
            <a:gdLst/>
            <a:ahLst/>
            <a:cxnLst/>
            <a:rect l="0" t="0" r="0" b="0"/>
            <a:pathLst>
              <a:path w="7567930" h="175260">
                <a:moveTo>
                  <a:pt x="0" y="175260"/>
                </a:moveTo>
                <a:lnTo>
                  <a:pt x="7567930" y="175260"/>
                </a:lnTo>
                <a:lnTo>
                  <a:pt x="7567930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3" name="Freeform 183"/>
          <p:cNvSpPr/>
          <p:nvPr/>
        </p:nvSpPr>
        <p:spPr>
          <a:xfrm>
            <a:off x="2434082" y="4202557"/>
            <a:ext cx="2440178" cy="175260"/>
          </a:xfrm>
          <a:custGeom>
            <a:avLst/>
            <a:gdLst/>
            <a:ahLst/>
            <a:cxnLst/>
            <a:rect l="0" t="0" r="0" b="0"/>
            <a:pathLst>
              <a:path w="2440178" h="175260">
                <a:moveTo>
                  <a:pt x="0" y="175260"/>
                </a:moveTo>
                <a:lnTo>
                  <a:pt x="2440178" y="175260"/>
                </a:lnTo>
                <a:lnTo>
                  <a:pt x="2440178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4" name="Freeform 184"/>
          <p:cNvSpPr/>
          <p:nvPr/>
        </p:nvSpPr>
        <p:spPr>
          <a:xfrm>
            <a:off x="457200" y="2794128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5" name="Freeform 185"/>
          <p:cNvSpPr/>
          <p:nvPr/>
        </p:nvSpPr>
        <p:spPr>
          <a:xfrm>
            <a:off x="463295" y="2794128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6" name="Freeform 186"/>
          <p:cNvSpPr/>
          <p:nvPr/>
        </p:nvSpPr>
        <p:spPr>
          <a:xfrm>
            <a:off x="2363977" y="2794128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7" name="Freeform 187"/>
          <p:cNvSpPr/>
          <p:nvPr/>
        </p:nvSpPr>
        <p:spPr>
          <a:xfrm>
            <a:off x="2370073" y="2794128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8" name="Freeform 188"/>
          <p:cNvSpPr/>
          <p:nvPr/>
        </p:nvSpPr>
        <p:spPr>
          <a:xfrm>
            <a:off x="10069068" y="2794128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9" name="Freeform 189"/>
          <p:cNvSpPr/>
          <p:nvPr/>
        </p:nvSpPr>
        <p:spPr>
          <a:xfrm>
            <a:off x="457200" y="2800173"/>
            <a:ext cx="6095" cy="4255643"/>
          </a:xfrm>
          <a:custGeom>
            <a:avLst/>
            <a:gdLst/>
            <a:ahLst/>
            <a:cxnLst/>
            <a:rect l="0" t="0" r="0" b="0"/>
            <a:pathLst>
              <a:path w="6095" h="4255643">
                <a:moveTo>
                  <a:pt x="0" y="4255643"/>
                </a:moveTo>
                <a:lnTo>
                  <a:pt x="6095" y="4255643"/>
                </a:lnTo>
                <a:lnTo>
                  <a:pt x="6095" y="0"/>
                </a:lnTo>
                <a:lnTo>
                  <a:pt x="0" y="0"/>
                </a:lnTo>
                <a:lnTo>
                  <a:pt x="0" y="42556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0" name="Freeform 190"/>
          <p:cNvSpPr/>
          <p:nvPr/>
        </p:nvSpPr>
        <p:spPr>
          <a:xfrm>
            <a:off x="457200" y="7055815"/>
            <a:ext cx="6095" cy="6097"/>
          </a:xfrm>
          <a:custGeom>
            <a:avLst/>
            <a:gdLst/>
            <a:ahLst/>
            <a:cxnLst/>
            <a:rect l="0" t="0" r="0" b="0"/>
            <a:pathLst>
              <a:path w="6095" h="6097">
                <a:moveTo>
                  <a:pt x="0" y="6097"/>
                </a:moveTo>
                <a:lnTo>
                  <a:pt x="6095" y="6097"/>
                </a:lnTo>
                <a:lnTo>
                  <a:pt x="6095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1" name="Freeform 191"/>
          <p:cNvSpPr/>
          <p:nvPr/>
        </p:nvSpPr>
        <p:spPr>
          <a:xfrm>
            <a:off x="457200" y="7055815"/>
            <a:ext cx="6095" cy="6097"/>
          </a:xfrm>
          <a:custGeom>
            <a:avLst/>
            <a:gdLst/>
            <a:ahLst/>
            <a:cxnLst/>
            <a:rect l="0" t="0" r="0" b="0"/>
            <a:pathLst>
              <a:path w="6095" h="6097">
                <a:moveTo>
                  <a:pt x="0" y="6097"/>
                </a:moveTo>
                <a:lnTo>
                  <a:pt x="6095" y="6097"/>
                </a:lnTo>
                <a:lnTo>
                  <a:pt x="6095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2" name="Freeform 192"/>
          <p:cNvSpPr/>
          <p:nvPr/>
        </p:nvSpPr>
        <p:spPr>
          <a:xfrm>
            <a:off x="463295" y="7055815"/>
            <a:ext cx="1900683" cy="6097"/>
          </a:xfrm>
          <a:custGeom>
            <a:avLst/>
            <a:gdLst/>
            <a:ahLst/>
            <a:cxnLst/>
            <a:rect l="0" t="0" r="0" b="0"/>
            <a:pathLst>
              <a:path w="1900683" h="6097">
                <a:moveTo>
                  <a:pt x="0" y="6097"/>
                </a:moveTo>
                <a:lnTo>
                  <a:pt x="1900683" y="6097"/>
                </a:lnTo>
                <a:lnTo>
                  <a:pt x="1900683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3" name="Freeform 193"/>
          <p:cNvSpPr/>
          <p:nvPr/>
        </p:nvSpPr>
        <p:spPr>
          <a:xfrm>
            <a:off x="2363977" y="2800173"/>
            <a:ext cx="6097" cy="4255643"/>
          </a:xfrm>
          <a:custGeom>
            <a:avLst/>
            <a:gdLst/>
            <a:ahLst/>
            <a:cxnLst/>
            <a:rect l="0" t="0" r="0" b="0"/>
            <a:pathLst>
              <a:path w="6097" h="4255643">
                <a:moveTo>
                  <a:pt x="0" y="4255643"/>
                </a:moveTo>
                <a:lnTo>
                  <a:pt x="6097" y="4255643"/>
                </a:lnTo>
                <a:lnTo>
                  <a:pt x="6097" y="0"/>
                </a:lnTo>
                <a:lnTo>
                  <a:pt x="0" y="0"/>
                </a:lnTo>
                <a:lnTo>
                  <a:pt x="0" y="42556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4" name="Freeform 194"/>
          <p:cNvSpPr/>
          <p:nvPr/>
        </p:nvSpPr>
        <p:spPr>
          <a:xfrm>
            <a:off x="2363977" y="7055815"/>
            <a:ext cx="6097" cy="6097"/>
          </a:xfrm>
          <a:custGeom>
            <a:avLst/>
            <a:gdLst/>
            <a:ahLst/>
            <a:cxnLst/>
            <a:rect l="0" t="0" r="0" b="0"/>
            <a:pathLst>
              <a:path w="6097" h="6097">
                <a:moveTo>
                  <a:pt x="0" y="6097"/>
                </a:moveTo>
                <a:lnTo>
                  <a:pt x="6097" y="6097"/>
                </a:lnTo>
                <a:lnTo>
                  <a:pt x="6097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5" name="Freeform 195"/>
          <p:cNvSpPr/>
          <p:nvPr/>
        </p:nvSpPr>
        <p:spPr>
          <a:xfrm>
            <a:off x="2370073" y="7055815"/>
            <a:ext cx="7698994" cy="6097"/>
          </a:xfrm>
          <a:custGeom>
            <a:avLst/>
            <a:gdLst/>
            <a:ahLst/>
            <a:cxnLst/>
            <a:rect l="0" t="0" r="0" b="0"/>
            <a:pathLst>
              <a:path w="7698994" h="6097">
                <a:moveTo>
                  <a:pt x="0" y="6097"/>
                </a:moveTo>
                <a:lnTo>
                  <a:pt x="7698994" y="6097"/>
                </a:lnTo>
                <a:lnTo>
                  <a:pt x="7698994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6" name="Freeform 196"/>
          <p:cNvSpPr/>
          <p:nvPr/>
        </p:nvSpPr>
        <p:spPr>
          <a:xfrm>
            <a:off x="10069068" y="2800173"/>
            <a:ext cx="6096" cy="4255643"/>
          </a:xfrm>
          <a:custGeom>
            <a:avLst/>
            <a:gdLst/>
            <a:ahLst/>
            <a:cxnLst/>
            <a:rect l="0" t="0" r="0" b="0"/>
            <a:pathLst>
              <a:path w="6096" h="4255643">
                <a:moveTo>
                  <a:pt x="0" y="4255643"/>
                </a:moveTo>
                <a:lnTo>
                  <a:pt x="6096" y="4255643"/>
                </a:lnTo>
                <a:lnTo>
                  <a:pt x="6096" y="0"/>
                </a:lnTo>
                <a:lnTo>
                  <a:pt x="0" y="0"/>
                </a:lnTo>
                <a:lnTo>
                  <a:pt x="0" y="42556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7" name="Freeform 197"/>
          <p:cNvSpPr/>
          <p:nvPr/>
        </p:nvSpPr>
        <p:spPr>
          <a:xfrm>
            <a:off x="10069068" y="7055815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8" name="Freeform 198"/>
          <p:cNvSpPr/>
          <p:nvPr/>
        </p:nvSpPr>
        <p:spPr>
          <a:xfrm>
            <a:off x="10069068" y="7055815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9" name="Rectangle 199"/>
          <p:cNvSpPr/>
          <p:nvPr/>
        </p:nvSpPr>
        <p:spPr>
          <a:xfrm>
            <a:off x="5347080" y="413082"/>
            <a:ext cx="50673" cy="269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00" name="Rectangle 200"/>
          <p:cNvSpPr/>
          <p:nvPr/>
        </p:nvSpPr>
        <p:spPr>
          <a:xfrm>
            <a:off x="2434082" y="654904"/>
            <a:ext cx="7203516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предпринимателей и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топ-менеджеров компаний, «Бизнес для самозанятых», для ф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зи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ч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еских лиц и ИП,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применяющих спец режим НПД и др.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2434082" y="1011520"/>
            <a:ext cx="6425882" cy="2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ссылка на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Благодар</a:t>
            </a:r>
            <a:r>
              <a:rPr lang="ru-RU" sz="1200" b="1" i="0" spc="-11" baseline="0" dirty="0">
                <a:solidFill>
                  <a:srgbClr val="000000"/>
                </a:solidFill>
                <a:latin typeface="Cambria-Bold"/>
              </a:rPr>
              <a:t>с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твенные письма и дипломы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-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  <a:hlinkClick r:id="rId2"/>
              </a:rPr>
              <a:t> </a:t>
            </a:r>
            <a:r>
              <a:rPr lang="ru-RU" sz="1200" b="0" i="0" u="sng" spc="0" baseline="0" dirty="0">
                <a:solidFill>
                  <a:srgbClr val="0000FF"/>
                </a:solidFill>
                <a:latin typeface="Times New Roman"/>
                <a:hlinkClick r:id="rId2"/>
              </a:rPr>
              <a:t>https://disk.yandex.ru/d/kF9nRMVbKFjzaA</a:t>
            </a:r>
            <a:r>
              <a:rPr lang="ru-RU" sz="1103" b="0" i="0" spc="0" baseline="0" dirty="0">
                <a:solidFill>
                  <a:srgbClr val="000000"/>
                </a:solidFill>
                <a:latin typeface="Calibri"/>
                <a:hlinkClick r:id="rId2"/>
              </a:rPr>
              <a:t> </a:t>
            </a:r>
          </a:p>
        </p:txBody>
      </p:sp>
      <p:sp>
        <p:nvSpPr>
          <p:cNvPr id="202" name="Rectangle 202"/>
          <p:cNvSpPr/>
          <p:nvPr/>
        </p:nvSpPr>
        <p:spPr>
          <a:xfrm>
            <a:off x="2434082" y="1191352"/>
            <a:ext cx="5013452" cy="3895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ссылка на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Дипломы и удостоверения о повышение квалификации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– </a:t>
            </a:r>
          </a:p>
          <a:p>
            <a:pPr marL="0">
              <a:lnSpc>
                <a:spcPts val="1379"/>
              </a:lnSpc>
              <a:tabLst>
                <a:tab pos="3201034" algn="l"/>
                <a:tab pos="3201034" algn="l"/>
              </a:tabLst>
            </a:pPr>
            <a:r>
              <a:rPr lang="ru-RU" sz="1200" b="0" i="0" u="sng" spc="0" baseline="0" dirty="0">
                <a:solidFill>
                  <a:srgbClr val="0000FF"/>
                </a:solidFill>
                <a:latin typeface="Times New Roman"/>
                <a:hlinkClick r:id="rId3"/>
              </a:rPr>
              <a:t>https://disk.yandex.ru/d</a:t>
            </a:r>
            <a:r>
              <a:rPr lang="ru-RU" sz="1200" b="0" i="0" u="sng" spc="-11" baseline="0" dirty="0">
                <a:solidFill>
                  <a:srgbClr val="0000FF"/>
                </a:solidFill>
                <a:latin typeface="Times New Roman"/>
                <a:hlinkClick r:id="rId3"/>
              </a:rPr>
              <a:t>/</a:t>
            </a:r>
            <a:r>
              <a:rPr lang="ru-RU" sz="1200" b="0" i="0" u="sng" spc="0" baseline="0" dirty="0">
                <a:solidFill>
                  <a:srgbClr val="0000FF"/>
                </a:solidFill>
                <a:latin typeface="Times New Roman"/>
                <a:hlinkClick r:id="rId3"/>
              </a:rPr>
              <a:t>Y7HMwpBBzHyxCw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  <a:hlinkClick r:id="rId3"/>
              </a:rPr>
              <a:t> 	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	</a:t>
            </a:r>
          </a:p>
        </p:txBody>
      </p:sp>
      <p:sp>
        <p:nvSpPr>
          <p:cNvPr id="203" name="Rectangle 203"/>
          <p:cNvSpPr/>
          <p:nvPr/>
        </p:nvSpPr>
        <p:spPr>
          <a:xfrm>
            <a:off x="528827" y="1551016"/>
            <a:ext cx="2676779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905254" algn="l"/>
              </a:tabLst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Дата рождения 	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21.08.1968 </a:t>
            </a:r>
          </a:p>
        </p:txBody>
      </p:sp>
      <p:sp>
        <p:nvSpPr>
          <p:cNvPr id="204" name="Rectangle 204"/>
          <p:cNvSpPr/>
          <p:nvPr/>
        </p:nvSpPr>
        <p:spPr>
          <a:xfrm>
            <a:off x="528827" y="1814668"/>
            <a:ext cx="9264700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905254" algn="l"/>
              </a:tabLst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Базовое образован</a:t>
            </a:r>
            <a:r>
              <a:rPr lang="ru-RU" sz="1200" b="1" i="0" spc="-11" baseline="0" dirty="0">
                <a:solidFill>
                  <a:srgbClr val="000000"/>
                </a:solidFill>
                <a:latin typeface="Cambria-Bold"/>
              </a:rPr>
              <a:t>и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е 	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Воронежская Технологическая Академия, МАПП (машины и аппараты пищевого произ</a:t>
            </a:r>
            <a:r>
              <a:rPr lang="ru-RU" sz="1200" b="0" i="0" spc="-15" baseline="0" dirty="0">
                <a:solidFill>
                  <a:srgbClr val="000000"/>
                </a:solidFill>
                <a:latin typeface="Cambria"/>
              </a:rPr>
              <a:t>в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одства), инженер-</a:t>
            </a:r>
          </a:p>
        </p:txBody>
      </p:sp>
      <p:sp>
        <p:nvSpPr>
          <p:cNvPr id="205" name="Rectangle 205"/>
          <p:cNvSpPr/>
          <p:nvPr/>
        </p:nvSpPr>
        <p:spPr>
          <a:xfrm>
            <a:off x="2434082" y="1994500"/>
            <a:ext cx="664463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технолог </a:t>
            </a:r>
          </a:p>
        </p:txBody>
      </p:sp>
      <p:sp>
        <p:nvSpPr>
          <p:cNvPr id="206" name="Rectangle 206"/>
          <p:cNvSpPr/>
          <p:nvPr/>
        </p:nvSpPr>
        <p:spPr>
          <a:xfrm>
            <a:off x="2434082" y="2249389"/>
            <a:ext cx="4452239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Moscow Business School, Master of Business Administration 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(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MBA)  </a:t>
            </a:r>
          </a:p>
        </p:txBody>
      </p:sp>
      <p:sp>
        <p:nvSpPr>
          <p:cNvPr id="207" name="Rectangle 207"/>
          <p:cNvSpPr/>
          <p:nvPr/>
        </p:nvSpPr>
        <p:spPr>
          <a:xfrm>
            <a:off x="2434082" y="2503897"/>
            <a:ext cx="7206741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Московский Институт Психоанализа (МИП), организацион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н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ая пс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хология, преподаватель психологии.  </a:t>
            </a:r>
          </a:p>
        </p:txBody>
      </p:sp>
      <p:sp>
        <p:nvSpPr>
          <p:cNvPr id="208" name="Rectangle 208"/>
          <p:cNvSpPr/>
          <p:nvPr/>
        </p:nvSpPr>
        <p:spPr>
          <a:xfrm>
            <a:off x="528827" y="2764501"/>
            <a:ext cx="1800758" cy="9290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889711" algn="l"/>
              </a:tabLst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Курсы 	повышения </a:t>
            </a:r>
          </a:p>
          <a:p>
            <a:pPr marL="0">
              <a:lnSpc>
                <a:spcPts val="1416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квалификации/ </a:t>
            </a:r>
          </a:p>
          <a:p>
            <a:pPr marL="0">
              <a:lnSpc>
                <a:spcPts val="1403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дополнительная </a:t>
            </a:r>
          </a:p>
          <a:p>
            <a:pPr marL="0">
              <a:lnSpc>
                <a:spcPts val="1404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сертификация </a:t>
            </a:r>
          </a:p>
          <a:p>
            <a:pPr marL="0">
              <a:lnSpc>
                <a:spcPts val="1404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преподавателя </a:t>
            </a:r>
          </a:p>
        </p:txBody>
      </p:sp>
      <p:sp>
        <p:nvSpPr>
          <p:cNvPr id="209" name="Rectangle 209"/>
          <p:cNvSpPr/>
          <p:nvPr/>
        </p:nvSpPr>
        <p:spPr>
          <a:xfrm>
            <a:off x="2434082" y="2772426"/>
            <a:ext cx="7604861" cy="552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Квалификационные</a:t>
            </a:r>
            <a:r>
              <a:rPr lang="ru-RU" sz="1200" b="0" i="0" spc="-48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уд</a:t>
            </a:r>
            <a:r>
              <a:rPr lang="ru-RU" sz="1200" b="0" i="0" spc="-11" baseline="0" dirty="0">
                <a:solidFill>
                  <a:srgbClr val="000000"/>
                </a:solidFill>
                <a:latin typeface="TimesNewRomanPSMT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стоверения</a:t>
            </a:r>
            <a:r>
              <a:rPr lang="ru-RU" sz="1200" b="0" i="0" spc="-49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по</a:t>
            </a:r>
            <a:r>
              <a:rPr lang="ru-RU" sz="1200" b="0" i="0" spc="-48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допо</a:t>
            </a:r>
            <a:r>
              <a:rPr lang="ru-RU" sz="1200" b="0" i="0" spc="-11" baseline="0" dirty="0">
                <a:solidFill>
                  <a:srgbClr val="000000"/>
                </a:solidFill>
                <a:latin typeface="TimesNewRomanPSMT"/>
              </a:rPr>
              <a:t>л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нительной</a:t>
            </a:r>
            <a:r>
              <a:rPr lang="ru-RU" sz="1200" b="0" i="0" spc="-48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профессиональной</a:t>
            </a:r>
            <a:r>
              <a:rPr lang="ru-RU" sz="1200" b="0" i="0" spc="-61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программе</a:t>
            </a:r>
            <a:r>
              <a:rPr lang="ru-RU" sz="1200" b="0" i="0" spc="-49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“Современные</a:t>
            </a:r>
            <a:r>
              <a:rPr lang="ru-RU" sz="1200" b="0" i="0" spc="-48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методы</a:t>
            </a:r>
            <a:r>
              <a:rPr lang="ru-RU" sz="1200" b="0" i="0" spc="-51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оценки </a:t>
            </a:r>
          </a:p>
          <a:p>
            <a:pPr marL="0">
              <a:lnSpc>
                <a:spcPts val="1380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персонала:</a:t>
            </a:r>
            <a:r>
              <a:rPr lang="ru-RU" sz="1200" b="0" i="0" spc="133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технология</a:t>
            </a:r>
            <a:r>
              <a:rPr lang="ru-RU" sz="1200" b="0" i="0" spc="118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центра</a:t>
            </a:r>
            <a:r>
              <a:rPr lang="ru-RU" sz="1200" b="0" i="0" spc="129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оценки</a:t>
            </a:r>
            <a:r>
              <a:rPr lang="ru-RU" sz="1200" b="0" i="0" spc="13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(</a:t>
            </a:r>
            <a:r>
              <a:rPr lang="ru-RU" sz="1200" b="0" i="0" spc="0" baseline="0" dirty="0">
                <a:solidFill>
                  <a:srgbClr val="000000"/>
                </a:solidFill>
                <a:latin typeface="Times New Roman"/>
              </a:rPr>
              <a:t>Assessment</a:t>
            </a:r>
            <a:r>
              <a:rPr lang="ru-RU" sz="1200" b="0" i="0" spc="132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 New Roman"/>
              </a:rPr>
              <a:t>Centre)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,</a:t>
            </a:r>
            <a:r>
              <a:rPr lang="ru-RU" sz="1200" b="0" i="0" spc="13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разработка</a:t>
            </a:r>
            <a:r>
              <a:rPr lang="ru-RU" sz="1200" b="0" i="0" spc="13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и</a:t>
            </a:r>
            <a:r>
              <a:rPr lang="ru-RU" sz="1200" b="0" i="0" spc="13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внедрение</a:t>
            </a:r>
            <a:r>
              <a:rPr lang="ru-RU" sz="1200" b="0" i="0" spc="13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системы</a:t>
            </a:r>
            <a:r>
              <a:rPr lang="ru-RU" sz="1200" b="0" i="0" spc="147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 New Roman"/>
              </a:rPr>
              <a:t>KP</a:t>
            </a:r>
            <a:r>
              <a:rPr lang="ru-RU" sz="1200" b="0" i="0" spc="-14" baseline="0" dirty="0">
                <a:solidFill>
                  <a:srgbClr val="000000"/>
                </a:solidFill>
                <a:latin typeface="Times New Roman"/>
              </a:rPr>
              <a:t>I</a:t>
            </a:r>
            <a:r>
              <a:rPr lang="ru-RU" sz="1200" b="0" i="0" spc="132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и</a:t>
            </a:r>
            <a:r>
              <a:rPr lang="ru-RU" sz="1200" b="0" i="0" spc="13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управления</a:t>
            </a:r>
            <a:r>
              <a:rPr lang="ru-RU" sz="1200" b="0" i="0" spc="13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п</a:t>
            </a:r>
            <a:r>
              <a:rPr lang="ru-RU" sz="1200" b="0" i="0" spc="-12" baseline="0" dirty="0">
                <a:solidFill>
                  <a:srgbClr val="000000"/>
                </a:solidFill>
                <a:latin typeface="TimesNewRomanPSMT"/>
              </a:rPr>
              <a:t>о </a:t>
            </a:r>
          </a:p>
          <a:p>
            <a:pPr marL="0">
              <a:lnSpc>
                <a:spcPts val="1379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целям </a:t>
            </a:r>
            <a:r>
              <a:rPr lang="ru-RU" sz="1200" b="0" i="0" spc="0" baseline="0" dirty="0">
                <a:solidFill>
                  <a:srgbClr val="000000"/>
                </a:solidFill>
                <a:latin typeface="Times New Roman"/>
              </a:rPr>
              <a:t>(Management by Objectives)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” –</a:t>
            </a:r>
            <a:r>
              <a:rPr lang="ru-RU" sz="1200" b="0" i="0" spc="0" baseline="0" dirty="0">
                <a:solidFill>
                  <a:srgbClr val="000000"/>
                </a:solidFill>
                <a:latin typeface="Times New Roman"/>
              </a:rPr>
              <a:t> 2023 </a:t>
            </a:r>
          </a:p>
        </p:txBody>
      </p:sp>
      <p:sp>
        <p:nvSpPr>
          <p:cNvPr id="211" name="Rectangle 211"/>
          <p:cNvSpPr/>
          <p:nvPr/>
        </p:nvSpPr>
        <p:spPr>
          <a:xfrm>
            <a:off x="2434082" y="329820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12" name="Rectangle 212"/>
          <p:cNvSpPr/>
          <p:nvPr/>
        </p:nvSpPr>
        <p:spPr>
          <a:xfrm>
            <a:off x="2434082" y="3473466"/>
            <a:ext cx="7605013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510741" algn="l"/>
                <a:tab pos="2686811" algn="l"/>
                <a:tab pos="3062935" algn="l"/>
                <a:tab pos="4351477" algn="l"/>
                <a:tab pos="5796686" algn="l"/>
                <a:tab pos="6713829" algn="l"/>
              </a:tabLst>
            </a:pP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Квалификационные 	удостоверения 	по 	дополнительной 	пр</a:t>
            </a:r>
            <a:r>
              <a:rPr lang="ru-RU" sz="1200" b="0" i="0" spc="-12" baseline="0" dirty="0">
                <a:solidFill>
                  <a:srgbClr val="000000"/>
                </a:solidFill>
                <a:latin typeface="TimesNewRomanPSMT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фессиональной 	про</a:t>
            </a:r>
            <a:r>
              <a:rPr lang="ru-RU" sz="1200" b="0" i="0" spc="-12" baseline="0" dirty="0">
                <a:solidFill>
                  <a:srgbClr val="000000"/>
                </a:solidFill>
                <a:latin typeface="TimesNewRomanPSMT"/>
              </a:rPr>
              <a:t>г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рамме 	“Социальное </a:t>
            </a:r>
          </a:p>
          <a:p>
            <a:pPr marL="0">
              <a:lnSpc>
                <a:spcPts val="1379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проектирование»” –</a:t>
            </a:r>
            <a:r>
              <a:rPr lang="ru-RU" sz="1200" b="0" i="0" spc="0" baseline="0" dirty="0">
                <a:solidFill>
                  <a:srgbClr val="000000"/>
                </a:solidFill>
                <a:latin typeface="Times New Roman"/>
              </a:rPr>
              <a:t> 2022 </a:t>
            </a:r>
          </a:p>
        </p:txBody>
      </p:sp>
      <p:sp>
        <p:nvSpPr>
          <p:cNvPr id="213" name="Rectangle 213"/>
          <p:cNvSpPr/>
          <p:nvPr/>
        </p:nvSpPr>
        <p:spPr>
          <a:xfrm>
            <a:off x="2434082" y="3823986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14" name="Rectangle 214"/>
          <p:cNvSpPr/>
          <p:nvPr/>
        </p:nvSpPr>
        <p:spPr>
          <a:xfrm>
            <a:off x="2434082" y="3999500"/>
            <a:ext cx="7599883" cy="377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36065" algn="l"/>
                <a:tab pos="2534411" algn="l"/>
                <a:tab pos="2835859" algn="l"/>
                <a:tab pos="4046524" algn="l"/>
                <a:tab pos="5417058" algn="l"/>
                <a:tab pos="6259525" algn="l"/>
              </a:tabLst>
            </a:pP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Квалификационные 	</a:t>
            </a:r>
            <a:r>
              <a:rPr lang="ru-RU" sz="1200" b="0" i="0" spc="-12" baseline="0" dirty="0">
                <a:solidFill>
                  <a:srgbClr val="000000"/>
                </a:solidFill>
                <a:latin typeface="TimesNewRomanPSMT"/>
              </a:rPr>
              <a:t>у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достоверения 	по 	д</a:t>
            </a:r>
            <a:r>
              <a:rPr lang="ru-RU" sz="1200" b="0" i="0" spc="-11" baseline="0" dirty="0">
                <a:solidFill>
                  <a:srgbClr val="000000"/>
                </a:solidFill>
                <a:latin typeface="TimesNewRomanPSMT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полнительн</a:t>
            </a:r>
            <a:r>
              <a:rPr lang="ru-RU" sz="1200" b="0" i="0" spc="-12" baseline="0" dirty="0">
                <a:solidFill>
                  <a:srgbClr val="000000"/>
                </a:solidFill>
                <a:latin typeface="TimesNewRomanPSMT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й 	профессиональн</a:t>
            </a:r>
            <a:r>
              <a:rPr lang="ru-RU" sz="1200" b="0" i="0" spc="-13" baseline="0" dirty="0">
                <a:solidFill>
                  <a:srgbClr val="000000"/>
                </a:solidFill>
                <a:latin typeface="TimesNewRomanPSMT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й 	программе 	“Профессиональна</a:t>
            </a:r>
            <a:r>
              <a:rPr lang="ru-RU" sz="1200" b="0" i="0" spc="-12" baseline="0" dirty="0">
                <a:solidFill>
                  <a:srgbClr val="000000"/>
                </a:solidFill>
                <a:latin typeface="TimesNewRomanPSMT"/>
              </a:rPr>
              <a:t>я </a:t>
            </a:r>
          </a:p>
          <a:p>
            <a:pPr marL="0">
              <a:lnSpc>
                <a:spcPts val="1379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подготовка бизнес</a:t>
            </a:r>
            <a:r>
              <a:rPr lang="ru-RU" sz="1200" b="0" i="0" spc="0" baseline="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1200" b="0" i="0" spc="0" baseline="0" dirty="0">
                <a:solidFill>
                  <a:srgbClr val="000000"/>
                </a:solidFill>
                <a:latin typeface="TimesNewRomanPSMT"/>
              </a:rPr>
              <a:t>тренеров»” –</a:t>
            </a:r>
            <a:r>
              <a:rPr lang="ru-RU" sz="1200" b="0" i="0" spc="0" baseline="0" dirty="0">
                <a:solidFill>
                  <a:srgbClr val="000000"/>
                </a:solidFill>
                <a:latin typeface="Times New Roman"/>
              </a:rPr>
              <a:t> 2022 </a:t>
            </a:r>
          </a:p>
        </p:txBody>
      </p:sp>
      <p:sp>
        <p:nvSpPr>
          <p:cNvPr id="215" name="Rectangle 215"/>
          <p:cNvSpPr/>
          <p:nvPr/>
        </p:nvSpPr>
        <p:spPr>
          <a:xfrm>
            <a:off x="2434082" y="4350020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16" name="Rectangle 216"/>
          <p:cNvSpPr/>
          <p:nvPr/>
        </p:nvSpPr>
        <p:spPr>
          <a:xfrm>
            <a:off x="2434082" y="4517355"/>
            <a:ext cx="7450886" cy="3941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Квалификационные </a:t>
            </a:r>
            <a:r>
              <a:rPr lang="ru-RU" sz="1200" b="0" i="0" spc="-17" baseline="0" dirty="0">
                <a:solidFill>
                  <a:srgbClr val="000000"/>
                </a:solidFill>
                <a:latin typeface="Cambria"/>
              </a:rPr>
              <a:t>у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достоверения по доп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лнительной професс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ональной программе “Таргетолог и SMM-</a:t>
            </a:r>
          </a:p>
          <a:p>
            <a:pPr marL="0">
              <a:lnSpc>
                <a:spcPts val="1416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специалист” - 2021 </a:t>
            </a:r>
          </a:p>
        </p:txBody>
      </p:sp>
      <p:sp>
        <p:nvSpPr>
          <p:cNvPr id="217" name="Rectangle 217"/>
          <p:cNvSpPr/>
          <p:nvPr/>
        </p:nvSpPr>
        <p:spPr>
          <a:xfrm>
            <a:off x="2434082" y="4875495"/>
            <a:ext cx="6773265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Квалификационные </a:t>
            </a:r>
            <a:r>
              <a:rPr lang="ru-RU" sz="1200" b="0" i="0" spc="-17" baseline="0" dirty="0">
                <a:solidFill>
                  <a:srgbClr val="000000"/>
                </a:solidFill>
                <a:latin typeface="Cambria"/>
              </a:rPr>
              <a:t>у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достоверения по доп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лнительной професс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ональной программе “Системы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управления качеством в концепции бережливого производства” – 2020 </a:t>
            </a:r>
          </a:p>
        </p:txBody>
      </p:sp>
      <p:sp>
        <p:nvSpPr>
          <p:cNvPr id="218" name="Rectangle 218"/>
          <p:cNvSpPr/>
          <p:nvPr/>
        </p:nvSpPr>
        <p:spPr>
          <a:xfrm>
            <a:off x="2434082" y="5232111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219" name="Rectangle 219"/>
          <p:cNvSpPr/>
          <p:nvPr/>
        </p:nvSpPr>
        <p:spPr>
          <a:xfrm>
            <a:off x="2434082" y="5411943"/>
            <a:ext cx="7328154" cy="3930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Квалификационные </a:t>
            </a:r>
            <a:r>
              <a:rPr lang="ru-RU" sz="1200" b="0" i="0" spc="-17" baseline="0" dirty="0">
                <a:solidFill>
                  <a:srgbClr val="000000"/>
                </a:solidFill>
                <a:latin typeface="Cambria"/>
              </a:rPr>
              <a:t>у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достоверения по доп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лнительной професс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ональной программе «Эмоциональный </a:t>
            </a:r>
          </a:p>
          <a:p>
            <a:pPr marL="0">
              <a:lnSpc>
                <a:spcPts val="1407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интеллект в коучинге» - 2020 </a:t>
            </a:r>
          </a:p>
        </p:txBody>
      </p:sp>
      <p:sp>
        <p:nvSpPr>
          <p:cNvPr id="220" name="Rectangle 220"/>
          <p:cNvSpPr/>
          <p:nvPr/>
        </p:nvSpPr>
        <p:spPr>
          <a:xfrm>
            <a:off x="2434082" y="5768940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221" name="Rectangle 221"/>
          <p:cNvSpPr/>
          <p:nvPr/>
        </p:nvSpPr>
        <p:spPr>
          <a:xfrm>
            <a:off x="2434082" y="5947248"/>
            <a:ext cx="6874560" cy="3925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Квалификационные </a:t>
            </a:r>
            <a:r>
              <a:rPr lang="ru-RU" sz="1200" b="0" i="0" spc="-17" baseline="0" dirty="0">
                <a:solidFill>
                  <a:srgbClr val="000000"/>
                </a:solidFill>
                <a:latin typeface="Cambria"/>
              </a:rPr>
              <a:t>у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достоверения по доп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лнительной професс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ональной программе «Интернет-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маркетинг» - Вороне</a:t>
            </a:r>
            <a:r>
              <a:rPr lang="ru-RU" sz="1200" b="0" i="0" spc="-17" baseline="0" dirty="0">
                <a:solidFill>
                  <a:srgbClr val="000000"/>
                </a:solidFill>
                <a:latin typeface="Cambria"/>
              </a:rPr>
              <a:t>ж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ский Государственный университет инженерных технологий - 2019 </a:t>
            </a:r>
          </a:p>
        </p:txBody>
      </p:sp>
      <p:sp>
        <p:nvSpPr>
          <p:cNvPr id="222" name="Rectangle 222"/>
          <p:cNvSpPr/>
          <p:nvPr/>
        </p:nvSpPr>
        <p:spPr>
          <a:xfrm>
            <a:off x="2434082" y="6305337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223" name="Rectangle 223"/>
          <p:cNvSpPr/>
          <p:nvPr/>
        </p:nvSpPr>
        <p:spPr>
          <a:xfrm>
            <a:off x="2434082" y="6483645"/>
            <a:ext cx="7562646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Квалификационные </a:t>
            </a:r>
            <a:r>
              <a:rPr lang="ru-RU" sz="1200" b="0" i="0" spc="-17" baseline="0" dirty="0">
                <a:solidFill>
                  <a:srgbClr val="000000"/>
                </a:solidFill>
                <a:latin typeface="Cambria"/>
              </a:rPr>
              <a:t>у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достоверения бизнес-тренеров по повышению предпринимател</a:t>
            </a:r>
            <a:r>
              <a:rPr lang="ru-RU" sz="1200" b="0" i="0" spc="-16" baseline="0" dirty="0">
                <a:solidFill>
                  <a:srgbClr val="000000"/>
                </a:solidFill>
                <a:latin typeface="Cambria"/>
              </a:rPr>
              <a:t>ь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ских компетенций (9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ЦА) – Университет Синергия - 2019 </a:t>
            </a:r>
          </a:p>
        </p:txBody>
      </p:sp>
      <p:sp>
        <p:nvSpPr>
          <p:cNvPr id="224" name="Rectangle 224"/>
          <p:cNvSpPr/>
          <p:nvPr/>
        </p:nvSpPr>
        <p:spPr>
          <a:xfrm>
            <a:off x="2434082" y="6840261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reeform 225"/>
          <p:cNvSpPr/>
          <p:nvPr/>
        </p:nvSpPr>
        <p:spPr>
          <a:xfrm>
            <a:off x="457200" y="684276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26" name="Freeform 226"/>
          <p:cNvSpPr/>
          <p:nvPr/>
        </p:nvSpPr>
        <p:spPr>
          <a:xfrm>
            <a:off x="457200" y="684276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27" name="Freeform 227"/>
          <p:cNvSpPr/>
          <p:nvPr/>
        </p:nvSpPr>
        <p:spPr>
          <a:xfrm>
            <a:off x="463295" y="684276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28" name="Freeform 228"/>
          <p:cNvSpPr/>
          <p:nvPr/>
        </p:nvSpPr>
        <p:spPr>
          <a:xfrm>
            <a:off x="2363977" y="684276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29" name="Freeform 229"/>
          <p:cNvSpPr/>
          <p:nvPr/>
        </p:nvSpPr>
        <p:spPr>
          <a:xfrm>
            <a:off x="2370073" y="684276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0" name="Freeform 230"/>
          <p:cNvSpPr/>
          <p:nvPr/>
        </p:nvSpPr>
        <p:spPr>
          <a:xfrm>
            <a:off x="10069068" y="684276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1" name="Freeform 231"/>
          <p:cNvSpPr/>
          <p:nvPr/>
        </p:nvSpPr>
        <p:spPr>
          <a:xfrm>
            <a:off x="10069068" y="684276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2" name="Freeform 232"/>
          <p:cNvSpPr/>
          <p:nvPr/>
        </p:nvSpPr>
        <p:spPr>
          <a:xfrm>
            <a:off x="457200" y="690372"/>
            <a:ext cx="6095" cy="3544189"/>
          </a:xfrm>
          <a:custGeom>
            <a:avLst/>
            <a:gdLst/>
            <a:ahLst/>
            <a:cxnLst/>
            <a:rect l="0" t="0" r="0" b="0"/>
            <a:pathLst>
              <a:path w="6095" h="3544189">
                <a:moveTo>
                  <a:pt x="0" y="3544189"/>
                </a:moveTo>
                <a:lnTo>
                  <a:pt x="6095" y="3544189"/>
                </a:lnTo>
                <a:lnTo>
                  <a:pt x="6095" y="0"/>
                </a:lnTo>
                <a:lnTo>
                  <a:pt x="0" y="0"/>
                </a:lnTo>
                <a:lnTo>
                  <a:pt x="0" y="354418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3" name="Freeform 233"/>
          <p:cNvSpPr/>
          <p:nvPr/>
        </p:nvSpPr>
        <p:spPr>
          <a:xfrm>
            <a:off x="2363977" y="690372"/>
            <a:ext cx="6097" cy="3544189"/>
          </a:xfrm>
          <a:custGeom>
            <a:avLst/>
            <a:gdLst/>
            <a:ahLst/>
            <a:cxnLst/>
            <a:rect l="0" t="0" r="0" b="0"/>
            <a:pathLst>
              <a:path w="6097" h="3544189">
                <a:moveTo>
                  <a:pt x="0" y="3544189"/>
                </a:moveTo>
                <a:lnTo>
                  <a:pt x="6097" y="3544189"/>
                </a:lnTo>
                <a:lnTo>
                  <a:pt x="6097" y="0"/>
                </a:lnTo>
                <a:lnTo>
                  <a:pt x="0" y="0"/>
                </a:lnTo>
                <a:lnTo>
                  <a:pt x="0" y="354418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4" name="Freeform 234"/>
          <p:cNvSpPr/>
          <p:nvPr/>
        </p:nvSpPr>
        <p:spPr>
          <a:xfrm>
            <a:off x="10069068" y="690372"/>
            <a:ext cx="6096" cy="3544189"/>
          </a:xfrm>
          <a:custGeom>
            <a:avLst/>
            <a:gdLst/>
            <a:ahLst/>
            <a:cxnLst/>
            <a:rect l="0" t="0" r="0" b="0"/>
            <a:pathLst>
              <a:path w="6096" h="3544189">
                <a:moveTo>
                  <a:pt x="0" y="3544189"/>
                </a:moveTo>
                <a:lnTo>
                  <a:pt x="6096" y="3544189"/>
                </a:lnTo>
                <a:lnTo>
                  <a:pt x="6096" y="0"/>
                </a:lnTo>
                <a:lnTo>
                  <a:pt x="0" y="0"/>
                </a:lnTo>
                <a:lnTo>
                  <a:pt x="0" y="354418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5" name="Freeform 235"/>
          <p:cNvSpPr/>
          <p:nvPr/>
        </p:nvSpPr>
        <p:spPr>
          <a:xfrm>
            <a:off x="457200" y="4234561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6" name="Freeform 236"/>
          <p:cNvSpPr/>
          <p:nvPr/>
        </p:nvSpPr>
        <p:spPr>
          <a:xfrm>
            <a:off x="463295" y="4234561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7" name="Freeform 237"/>
          <p:cNvSpPr/>
          <p:nvPr/>
        </p:nvSpPr>
        <p:spPr>
          <a:xfrm>
            <a:off x="2363977" y="4234561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8" name="Freeform 238"/>
          <p:cNvSpPr/>
          <p:nvPr/>
        </p:nvSpPr>
        <p:spPr>
          <a:xfrm>
            <a:off x="2370073" y="4234561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9" name="Freeform 239"/>
          <p:cNvSpPr/>
          <p:nvPr/>
        </p:nvSpPr>
        <p:spPr>
          <a:xfrm>
            <a:off x="10069068" y="4234561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40" name="Freeform 240"/>
          <p:cNvSpPr/>
          <p:nvPr/>
        </p:nvSpPr>
        <p:spPr>
          <a:xfrm>
            <a:off x="457200" y="4240734"/>
            <a:ext cx="6095" cy="2467610"/>
          </a:xfrm>
          <a:custGeom>
            <a:avLst/>
            <a:gdLst/>
            <a:ahLst/>
            <a:cxnLst/>
            <a:rect l="0" t="0" r="0" b="0"/>
            <a:pathLst>
              <a:path w="6095" h="2467610">
                <a:moveTo>
                  <a:pt x="0" y="2467610"/>
                </a:moveTo>
                <a:lnTo>
                  <a:pt x="6095" y="2467610"/>
                </a:lnTo>
                <a:lnTo>
                  <a:pt x="6095" y="0"/>
                </a:lnTo>
                <a:lnTo>
                  <a:pt x="0" y="0"/>
                </a:lnTo>
                <a:lnTo>
                  <a:pt x="0" y="246761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41" name="Freeform 241"/>
          <p:cNvSpPr/>
          <p:nvPr/>
        </p:nvSpPr>
        <p:spPr>
          <a:xfrm>
            <a:off x="457200" y="6708344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42" name="Freeform 242"/>
          <p:cNvSpPr/>
          <p:nvPr/>
        </p:nvSpPr>
        <p:spPr>
          <a:xfrm>
            <a:off x="457200" y="6708344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43" name="Freeform 243"/>
          <p:cNvSpPr/>
          <p:nvPr/>
        </p:nvSpPr>
        <p:spPr>
          <a:xfrm>
            <a:off x="463295" y="6708344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44" name="Freeform 244"/>
          <p:cNvSpPr/>
          <p:nvPr/>
        </p:nvSpPr>
        <p:spPr>
          <a:xfrm>
            <a:off x="2363977" y="4240734"/>
            <a:ext cx="6097" cy="2467610"/>
          </a:xfrm>
          <a:custGeom>
            <a:avLst/>
            <a:gdLst/>
            <a:ahLst/>
            <a:cxnLst/>
            <a:rect l="0" t="0" r="0" b="0"/>
            <a:pathLst>
              <a:path w="6097" h="2467610">
                <a:moveTo>
                  <a:pt x="0" y="2467610"/>
                </a:moveTo>
                <a:lnTo>
                  <a:pt x="6097" y="2467610"/>
                </a:lnTo>
                <a:lnTo>
                  <a:pt x="6097" y="0"/>
                </a:lnTo>
                <a:lnTo>
                  <a:pt x="0" y="0"/>
                </a:lnTo>
                <a:lnTo>
                  <a:pt x="0" y="246761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45" name="Freeform 245"/>
          <p:cNvSpPr/>
          <p:nvPr/>
        </p:nvSpPr>
        <p:spPr>
          <a:xfrm>
            <a:off x="2363977" y="6708344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46" name="Freeform 246"/>
          <p:cNvSpPr/>
          <p:nvPr/>
        </p:nvSpPr>
        <p:spPr>
          <a:xfrm>
            <a:off x="2370073" y="6708344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47" name="Freeform 247"/>
          <p:cNvSpPr/>
          <p:nvPr/>
        </p:nvSpPr>
        <p:spPr>
          <a:xfrm>
            <a:off x="10069068" y="4240734"/>
            <a:ext cx="6096" cy="2467610"/>
          </a:xfrm>
          <a:custGeom>
            <a:avLst/>
            <a:gdLst/>
            <a:ahLst/>
            <a:cxnLst/>
            <a:rect l="0" t="0" r="0" b="0"/>
            <a:pathLst>
              <a:path w="6096" h="2467610">
                <a:moveTo>
                  <a:pt x="0" y="2467610"/>
                </a:moveTo>
                <a:lnTo>
                  <a:pt x="6096" y="2467610"/>
                </a:lnTo>
                <a:lnTo>
                  <a:pt x="6096" y="0"/>
                </a:lnTo>
                <a:lnTo>
                  <a:pt x="0" y="0"/>
                </a:lnTo>
                <a:lnTo>
                  <a:pt x="0" y="246761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48" name="Freeform 248"/>
          <p:cNvSpPr/>
          <p:nvPr/>
        </p:nvSpPr>
        <p:spPr>
          <a:xfrm>
            <a:off x="10069068" y="6708344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49" name="Freeform 249"/>
          <p:cNvSpPr/>
          <p:nvPr/>
        </p:nvSpPr>
        <p:spPr>
          <a:xfrm>
            <a:off x="10069068" y="6708344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50" name="Rectangle 250"/>
          <p:cNvSpPr/>
          <p:nvPr/>
        </p:nvSpPr>
        <p:spPr>
          <a:xfrm>
            <a:off x="5347080" y="413082"/>
            <a:ext cx="50673" cy="269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51" name="Rectangle 251"/>
          <p:cNvSpPr/>
          <p:nvPr/>
        </p:nvSpPr>
        <p:spPr>
          <a:xfrm>
            <a:off x="2434082" y="654904"/>
            <a:ext cx="7129729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Квалификационные </a:t>
            </a:r>
            <a:r>
              <a:rPr lang="ru-RU" sz="1200" b="0" i="0" spc="-17" baseline="0" dirty="0">
                <a:solidFill>
                  <a:srgbClr val="000000"/>
                </a:solidFill>
                <a:latin typeface="Cambria"/>
              </a:rPr>
              <a:t>у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достоверения по доп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лнительной професс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ональной программе «Современные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методы фасилитации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командной работы» - 2018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2434082" y="1011520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2434082" y="1191352"/>
            <a:ext cx="7507020" cy="4045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Квалификационные </a:t>
            </a:r>
            <a:r>
              <a:rPr lang="ru-RU" sz="1200" b="0" i="0" spc="-17" baseline="0" dirty="0">
                <a:solidFill>
                  <a:srgbClr val="000000"/>
                </a:solidFill>
                <a:latin typeface="Cambria"/>
              </a:rPr>
              <a:t>у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достоверения по доп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лнительной професс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ональной программе</a:t>
            </a:r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 «Agile-методологии в </a:t>
            </a:r>
          </a:p>
          <a:p>
            <a:pPr marL="0">
              <a:lnSpc>
                <a:spcPts val="146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управлени</a:t>
            </a:r>
            <a:r>
              <a:rPr lang="ru-RU" sz="1200" b="0" i="0" spc="-11" baseline="0" dirty="0">
                <a:solidFill>
                  <a:srgbClr val="000000"/>
                </a:solidFill>
                <a:latin typeface="Calibri"/>
              </a:rPr>
              <a:t>е</a:t>
            </a:r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 проектами и ресурсами» - Moscow Business School - 2018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255" name="Rectangle 255"/>
          <p:cNvSpPr/>
          <p:nvPr/>
        </p:nvSpPr>
        <p:spPr>
          <a:xfrm>
            <a:off x="2434082" y="1563208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256" name="Rectangle 256"/>
          <p:cNvSpPr/>
          <p:nvPr/>
        </p:nvSpPr>
        <p:spPr>
          <a:xfrm>
            <a:off x="2434082" y="1741516"/>
            <a:ext cx="7548626" cy="5752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Квалификационные </a:t>
            </a:r>
            <a:r>
              <a:rPr lang="ru-RU" sz="1200" b="0" i="0" spc="-17" baseline="0" dirty="0">
                <a:solidFill>
                  <a:srgbClr val="000000"/>
                </a:solidFill>
                <a:latin typeface="Cambria"/>
              </a:rPr>
              <a:t>у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достоверения по доп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лнительной професс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ональной программе «Комплексный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подход в лечении и реабилитации зависимых от ПАВ» - Московский Институт Психоанализа, Специалист по </a:t>
            </a:r>
          </a:p>
          <a:p>
            <a:pPr marL="0">
              <a:lnSpc>
                <a:spcPts val="1437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работе с зависимостями - 2016</a:t>
            </a:r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257" name="Rectangle 257"/>
          <p:cNvSpPr/>
          <p:nvPr/>
        </p:nvSpPr>
        <p:spPr>
          <a:xfrm>
            <a:off x="2434082" y="2314068"/>
            <a:ext cx="34442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258" name="Rectangle 258"/>
          <p:cNvSpPr/>
          <p:nvPr/>
        </p:nvSpPr>
        <p:spPr>
          <a:xfrm>
            <a:off x="2434082" y="2464273"/>
            <a:ext cx="7408214" cy="570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Квалификационные </a:t>
            </a:r>
            <a:r>
              <a:rPr lang="ru-RU" sz="1200" b="0" i="0" spc="-17" baseline="0" dirty="0">
                <a:solidFill>
                  <a:srgbClr val="000000"/>
                </a:solidFill>
                <a:latin typeface="Cambria"/>
              </a:rPr>
              <a:t>у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достоверения по доп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лнительной професс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ональной программе «Психологическое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бизнес-консультирование», «Пр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фессиональный коучинг» - Московский Институт Психоанализа - Бизнес-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тренер, коуч - 2015 </a:t>
            </a:r>
          </a:p>
        </p:txBody>
      </p:sp>
      <p:sp>
        <p:nvSpPr>
          <p:cNvPr id="259" name="Rectangle 259"/>
          <p:cNvSpPr/>
          <p:nvPr/>
        </p:nvSpPr>
        <p:spPr>
          <a:xfrm>
            <a:off x="2434082" y="2999197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260" name="Rectangle 260"/>
          <p:cNvSpPr/>
          <p:nvPr/>
        </p:nvSpPr>
        <p:spPr>
          <a:xfrm>
            <a:off x="2434082" y="3179029"/>
            <a:ext cx="6845300" cy="4688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Эриксоновский университет коучинга, «На</a:t>
            </a:r>
            <a:r>
              <a:rPr lang="ru-RU" sz="1200" b="0" i="0" spc="-15" baseline="0" dirty="0">
                <a:solidFill>
                  <a:srgbClr val="000000"/>
                </a:solidFill>
                <a:latin typeface="Cambria"/>
              </a:rPr>
              <a:t>у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ка и искусство трансформационного коучинга» - 2014 </a:t>
            </a:r>
          </a:p>
          <a:p>
            <a:pPr marL="0">
              <a:lnSpc>
                <a:spcPts val="20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Проектное Управлен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 – MS Project - 2010 </a:t>
            </a:r>
          </a:p>
        </p:txBody>
      </p:sp>
      <p:sp>
        <p:nvSpPr>
          <p:cNvPr id="261" name="Rectangle 261"/>
          <p:cNvSpPr/>
          <p:nvPr/>
        </p:nvSpPr>
        <p:spPr>
          <a:xfrm>
            <a:off x="2434082" y="3688045"/>
            <a:ext cx="5943091" cy="4690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Антикризисное упра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в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ление. Институт Лидеров (под упр. Грефа) С-Петербург - 2005г. </a:t>
            </a:r>
          </a:p>
          <a:p>
            <a:pPr marL="0">
              <a:lnSpc>
                <a:spcPts val="2005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НЛП-практик, НЛП-мастер, Центр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НЛП Технологий (Воронеж) - 2003-2005г </a:t>
            </a:r>
          </a:p>
        </p:txBody>
      </p:sp>
      <p:sp>
        <p:nvSpPr>
          <p:cNvPr id="262" name="Rectangle 262"/>
          <p:cNvSpPr/>
          <p:nvPr/>
        </p:nvSpPr>
        <p:spPr>
          <a:xfrm>
            <a:off x="528827" y="4204935"/>
            <a:ext cx="9268968" cy="2186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32329" algn="l"/>
              </a:tabLst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Опыт работы 	</a:t>
            </a:r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●</a:t>
            </a:r>
            <a:r>
              <a:rPr lang="ru-RU" sz="1200" b="0" i="0" spc="72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Управляющий пр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ектами по стратегическ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му развитию бизнеса в крупных российских компаниях </a:t>
            </a:r>
          </a:p>
        </p:txBody>
      </p:sp>
      <p:sp>
        <p:nvSpPr>
          <p:cNvPr id="263" name="Rectangle 263"/>
          <p:cNvSpPr/>
          <p:nvPr/>
        </p:nvSpPr>
        <p:spPr>
          <a:xfrm>
            <a:off x="2661157" y="4410675"/>
            <a:ext cx="7327239" cy="4200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●</a:t>
            </a:r>
            <a:r>
              <a:rPr lang="ru-RU" sz="1200" b="0" i="0" spc="72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Организатор, учреди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т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ель и руководитель Центра Проектных ре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ш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ений «Мастерская Успеха» </a:t>
            </a:r>
          </a:p>
          <a:p>
            <a:pPr marL="225552">
              <a:lnSpc>
                <a:spcPts val="1586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(создание, адаптация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и реорган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зация компаний под стратег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ю, 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ц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ели и задачи; переход организаций </a:t>
            </a:r>
          </a:p>
        </p:txBody>
      </p:sp>
      <p:sp>
        <p:nvSpPr>
          <p:cNvPr id="264" name="Rectangle 264"/>
          <p:cNvSpPr/>
          <p:nvPr/>
        </p:nvSpPr>
        <p:spPr>
          <a:xfrm>
            <a:off x="2886710" y="4822155"/>
            <a:ext cx="190080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на проектное управление).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 </a:t>
            </a:r>
          </a:p>
        </p:txBody>
      </p:sp>
      <p:sp>
        <p:nvSpPr>
          <p:cNvPr id="265" name="Rectangle 265"/>
          <p:cNvSpPr/>
          <p:nvPr/>
        </p:nvSpPr>
        <p:spPr>
          <a:xfrm>
            <a:off x="2661157" y="5027895"/>
            <a:ext cx="5271008" cy="2186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●</a:t>
            </a:r>
            <a:r>
              <a:rPr lang="ru-RU" sz="1200" b="0" i="0" spc="72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Организационный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с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ихолог, коуч, преп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даватель высшего образования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 </a:t>
            </a:r>
          </a:p>
        </p:txBody>
      </p:sp>
      <p:sp>
        <p:nvSpPr>
          <p:cNvPr id="266" name="Rectangle 266"/>
          <p:cNvSpPr/>
          <p:nvPr/>
        </p:nvSpPr>
        <p:spPr>
          <a:xfrm>
            <a:off x="2661157" y="5233635"/>
            <a:ext cx="6071108" cy="2186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●</a:t>
            </a:r>
            <a:r>
              <a:rPr lang="ru-RU" sz="1200" b="0" i="0" spc="72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Наставник и Куратор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проектов по социальному предпринимател</a:t>
            </a:r>
            <a:r>
              <a:rPr lang="ru-RU" sz="1200" b="0" i="0" spc="-15" baseline="0" dirty="0">
                <a:solidFill>
                  <a:srgbClr val="000000"/>
                </a:solidFill>
                <a:latin typeface="Cambria"/>
              </a:rPr>
              <a:t>ь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ству и стартапам.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 </a:t>
            </a:r>
          </a:p>
        </p:txBody>
      </p:sp>
      <p:sp>
        <p:nvSpPr>
          <p:cNvPr id="267" name="Rectangle 267"/>
          <p:cNvSpPr/>
          <p:nvPr/>
        </p:nvSpPr>
        <p:spPr>
          <a:xfrm>
            <a:off x="2661157" y="5439375"/>
            <a:ext cx="6641668" cy="2186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●</a:t>
            </a:r>
            <a:r>
              <a:rPr lang="ru-RU" sz="1200" b="0" i="0" spc="72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Бизнес-тренер и автор программ, вошедш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х в Нацпроект и реко</a:t>
            </a:r>
            <a:r>
              <a:rPr lang="ru-RU" sz="1200" b="0" i="0" spc="-15" baseline="0" dirty="0">
                <a:solidFill>
                  <a:srgbClr val="000000"/>
                </a:solidFill>
                <a:latin typeface="Cambria"/>
              </a:rPr>
              <a:t>м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ендованных к реализации </a:t>
            </a:r>
          </a:p>
        </p:txBody>
      </p:sp>
      <p:sp>
        <p:nvSpPr>
          <p:cNvPr id="268" name="Rectangle 268"/>
          <p:cNvSpPr/>
          <p:nvPr/>
        </p:nvSpPr>
        <p:spPr>
          <a:xfrm>
            <a:off x="2886710" y="5645496"/>
            <a:ext cx="4359275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Минэкономразвития и Университетом «Синергия» в регионах </a:t>
            </a:r>
          </a:p>
        </p:txBody>
      </p:sp>
      <p:sp>
        <p:nvSpPr>
          <p:cNvPr id="269" name="Rectangle 269"/>
          <p:cNvSpPr/>
          <p:nvPr/>
        </p:nvSpPr>
        <p:spPr>
          <a:xfrm>
            <a:off x="2662682" y="5849712"/>
            <a:ext cx="6530416" cy="2186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8600" algn="l"/>
              </a:tabLst>
            </a:pPr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●</a:t>
            </a:r>
            <a:r>
              <a:rPr lang="ru-RU" sz="1200" b="0" i="0" spc="0" baseline="0" dirty="0">
                <a:solidFill>
                  <a:srgbClr val="000000"/>
                </a:solidFill>
                <a:latin typeface="Arial"/>
              </a:rPr>
              <a:t> 	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Федеральный Б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знес</a:t>
            </a:r>
            <a:r>
              <a:rPr lang="ru-RU" sz="1200" b="0" i="0" spc="-15" baseline="0" dirty="0">
                <a:solidFill>
                  <a:srgbClr val="000000"/>
                </a:solidFill>
                <a:latin typeface="Cambria"/>
              </a:rPr>
              <a:t>-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тренер Фонда разви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т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ия предпринимательства и Центра Поддержки </a:t>
            </a:r>
          </a:p>
        </p:txBody>
      </p:sp>
      <p:sp>
        <p:nvSpPr>
          <p:cNvPr id="270" name="Rectangle 270"/>
          <p:cNvSpPr/>
          <p:nvPr/>
        </p:nvSpPr>
        <p:spPr>
          <a:xfrm>
            <a:off x="2891282" y="6055452"/>
            <a:ext cx="3306191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предпринимательства (Мой Бизнес) по Ро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с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сии. </a:t>
            </a:r>
          </a:p>
        </p:txBody>
      </p:sp>
      <p:sp>
        <p:nvSpPr>
          <p:cNvPr id="271" name="Rectangle 271"/>
          <p:cNvSpPr/>
          <p:nvPr/>
        </p:nvSpPr>
        <p:spPr>
          <a:xfrm>
            <a:off x="2662682" y="6261141"/>
            <a:ext cx="3696335" cy="2186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8600" algn="l"/>
              </a:tabLst>
            </a:pPr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●</a:t>
            </a:r>
            <a:r>
              <a:rPr lang="ru-RU" sz="1200" b="0" i="0" spc="0" baseline="0" dirty="0">
                <a:solidFill>
                  <a:srgbClr val="000000"/>
                </a:solidFill>
                <a:latin typeface="Arial"/>
              </a:rPr>
              <a:t> 	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Методист, организат</a:t>
            </a:r>
            <a:r>
              <a:rPr lang="ru-RU" sz="1200" b="0" i="0" spc="-15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р и координатор хакатонов </a:t>
            </a:r>
          </a:p>
        </p:txBody>
      </p:sp>
      <p:sp>
        <p:nvSpPr>
          <p:cNvPr id="272" name="Rectangle 272"/>
          <p:cNvSpPr/>
          <p:nvPr/>
        </p:nvSpPr>
        <p:spPr>
          <a:xfrm>
            <a:off x="2662682" y="6466881"/>
            <a:ext cx="3830447" cy="2186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8600" algn="l"/>
              </a:tabLst>
            </a:pPr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●</a:t>
            </a:r>
            <a:r>
              <a:rPr lang="ru-RU" sz="1200" b="0" i="0" spc="0" baseline="0" dirty="0">
                <a:solidFill>
                  <a:srgbClr val="000000"/>
                </a:solidFill>
                <a:latin typeface="Arial"/>
              </a:rPr>
              <a:t> 	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Методолог и продюс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е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р образовательных программ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Freeform 273"/>
          <p:cNvSpPr/>
          <p:nvPr/>
        </p:nvSpPr>
        <p:spPr>
          <a:xfrm>
            <a:off x="457200" y="684276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74" name="Freeform 274"/>
          <p:cNvSpPr/>
          <p:nvPr/>
        </p:nvSpPr>
        <p:spPr>
          <a:xfrm>
            <a:off x="457200" y="684276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75" name="Freeform 275"/>
          <p:cNvSpPr/>
          <p:nvPr/>
        </p:nvSpPr>
        <p:spPr>
          <a:xfrm>
            <a:off x="463295" y="684276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76" name="Freeform 276"/>
          <p:cNvSpPr/>
          <p:nvPr/>
        </p:nvSpPr>
        <p:spPr>
          <a:xfrm>
            <a:off x="2363977" y="684276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77" name="Freeform 277"/>
          <p:cNvSpPr/>
          <p:nvPr/>
        </p:nvSpPr>
        <p:spPr>
          <a:xfrm>
            <a:off x="2370073" y="684276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78" name="Freeform 278"/>
          <p:cNvSpPr/>
          <p:nvPr/>
        </p:nvSpPr>
        <p:spPr>
          <a:xfrm>
            <a:off x="10069068" y="684276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79" name="Freeform 279"/>
          <p:cNvSpPr/>
          <p:nvPr/>
        </p:nvSpPr>
        <p:spPr>
          <a:xfrm>
            <a:off x="10069068" y="684276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80" name="Freeform 280"/>
          <p:cNvSpPr/>
          <p:nvPr/>
        </p:nvSpPr>
        <p:spPr>
          <a:xfrm>
            <a:off x="457200" y="690322"/>
            <a:ext cx="6095" cy="1257604"/>
          </a:xfrm>
          <a:custGeom>
            <a:avLst/>
            <a:gdLst/>
            <a:ahLst/>
            <a:cxnLst/>
            <a:rect l="0" t="0" r="0" b="0"/>
            <a:pathLst>
              <a:path w="6095" h="1257604">
                <a:moveTo>
                  <a:pt x="0" y="1257604"/>
                </a:moveTo>
                <a:lnTo>
                  <a:pt x="6095" y="1257604"/>
                </a:lnTo>
                <a:lnTo>
                  <a:pt x="6095" y="0"/>
                </a:lnTo>
                <a:lnTo>
                  <a:pt x="0" y="0"/>
                </a:lnTo>
                <a:lnTo>
                  <a:pt x="0" y="12576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81" name="Freeform 281"/>
          <p:cNvSpPr/>
          <p:nvPr/>
        </p:nvSpPr>
        <p:spPr>
          <a:xfrm>
            <a:off x="2363977" y="690322"/>
            <a:ext cx="6097" cy="1257604"/>
          </a:xfrm>
          <a:custGeom>
            <a:avLst/>
            <a:gdLst/>
            <a:ahLst/>
            <a:cxnLst/>
            <a:rect l="0" t="0" r="0" b="0"/>
            <a:pathLst>
              <a:path w="6097" h="1257604">
                <a:moveTo>
                  <a:pt x="0" y="1257604"/>
                </a:moveTo>
                <a:lnTo>
                  <a:pt x="6097" y="1257604"/>
                </a:lnTo>
                <a:lnTo>
                  <a:pt x="6097" y="0"/>
                </a:lnTo>
                <a:lnTo>
                  <a:pt x="0" y="0"/>
                </a:lnTo>
                <a:lnTo>
                  <a:pt x="0" y="12576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82" name="Freeform 282"/>
          <p:cNvSpPr/>
          <p:nvPr/>
        </p:nvSpPr>
        <p:spPr>
          <a:xfrm>
            <a:off x="10069068" y="690322"/>
            <a:ext cx="6096" cy="1257604"/>
          </a:xfrm>
          <a:custGeom>
            <a:avLst/>
            <a:gdLst/>
            <a:ahLst/>
            <a:cxnLst/>
            <a:rect l="0" t="0" r="0" b="0"/>
            <a:pathLst>
              <a:path w="6096" h="1257604">
                <a:moveTo>
                  <a:pt x="0" y="1257604"/>
                </a:moveTo>
                <a:lnTo>
                  <a:pt x="6096" y="1257604"/>
                </a:lnTo>
                <a:lnTo>
                  <a:pt x="6096" y="0"/>
                </a:lnTo>
                <a:lnTo>
                  <a:pt x="0" y="0"/>
                </a:lnTo>
                <a:lnTo>
                  <a:pt x="0" y="12576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83" name="Freeform 283"/>
          <p:cNvSpPr/>
          <p:nvPr/>
        </p:nvSpPr>
        <p:spPr>
          <a:xfrm>
            <a:off x="457200" y="1947927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84" name="Freeform 284"/>
          <p:cNvSpPr/>
          <p:nvPr/>
        </p:nvSpPr>
        <p:spPr>
          <a:xfrm>
            <a:off x="463295" y="1947927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85" name="Freeform 285"/>
          <p:cNvSpPr/>
          <p:nvPr/>
        </p:nvSpPr>
        <p:spPr>
          <a:xfrm>
            <a:off x="2363977" y="1947927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86" name="Freeform 286"/>
          <p:cNvSpPr/>
          <p:nvPr/>
        </p:nvSpPr>
        <p:spPr>
          <a:xfrm>
            <a:off x="2370073" y="1947927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87" name="Freeform 287"/>
          <p:cNvSpPr/>
          <p:nvPr/>
        </p:nvSpPr>
        <p:spPr>
          <a:xfrm>
            <a:off x="10069068" y="1947927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88" name="Freeform 288"/>
          <p:cNvSpPr/>
          <p:nvPr/>
        </p:nvSpPr>
        <p:spPr>
          <a:xfrm>
            <a:off x="457200" y="1954023"/>
            <a:ext cx="6095" cy="2803271"/>
          </a:xfrm>
          <a:custGeom>
            <a:avLst/>
            <a:gdLst/>
            <a:ahLst/>
            <a:cxnLst/>
            <a:rect l="0" t="0" r="0" b="0"/>
            <a:pathLst>
              <a:path w="6095" h="2803271">
                <a:moveTo>
                  <a:pt x="0" y="2803271"/>
                </a:moveTo>
                <a:lnTo>
                  <a:pt x="6095" y="2803271"/>
                </a:lnTo>
                <a:lnTo>
                  <a:pt x="6095" y="0"/>
                </a:lnTo>
                <a:lnTo>
                  <a:pt x="0" y="0"/>
                </a:lnTo>
                <a:lnTo>
                  <a:pt x="0" y="280327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89" name="Freeform 289"/>
          <p:cNvSpPr/>
          <p:nvPr/>
        </p:nvSpPr>
        <p:spPr>
          <a:xfrm>
            <a:off x="2363977" y="1954023"/>
            <a:ext cx="6097" cy="2803271"/>
          </a:xfrm>
          <a:custGeom>
            <a:avLst/>
            <a:gdLst/>
            <a:ahLst/>
            <a:cxnLst/>
            <a:rect l="0" t="0" r="0" b="0"/>
            <a:pathLst>
              <a:path w="6097" h="2803271">
                <a:moveTo>
                  <a:pt x="0" y="2803271"/>
                </a:moveTo>
                <a:lnTo>
                  <a:pt x="6097" y="2803271"/>
                </a:lnTo>
                <a:lnTo>
                  <a:pt x="6097" y="0"/>
                </a:lnTo>
                <a:lnTo>
                  <a:pt x="0" y="0"/>
                </a:lnTo>
                <a:lnTo>
                  <a:pt x="0" y="280327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90" name="Freeform 290"/>
          <p:cNvSpPr/>
          <p:nvPr/>
        </p:nvSpPr>
        <p:spPr>
          <a:xfrm>
            <a:off x="10069068" y="1954023"/>
            <a:ext cx="6096" cy="2803271"/>
          </a:xfrm>
          <a:custGeom>
            <a:avLst/>
            <a:gdLst/>
            <a:ahLst/>
            <a:cxnLst/>
            <a:rect l="0" t="0" r="0" b="0"/>
            <a:pathLst>
              <a:path w="6096" h="2803271">
                <a:moveTo>
                  <a:pt x="0" y="2803271"/>
                </a:moveTo>
                <a:lnTo>
                  <a:pt x="6096" y="2803271"/>
                </a:lnTo>
                <a:lnTo>
                  <a:pt x="6096" y="0"/>
                </a:lnTo>
                <a:lnTo>
                  <a:pt x="0" y="0"/>
                </a:lnTo>
                <a:lnTo>
                  <a:pt x="0" y="280327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91" name="Freeform 291"/>
          <p:cNvSpPr/>
          <p:nvPr/>
        </p:nvSpPr>
        <p:spPr>
          <a:xfrm>
            <a:off x="457200" y="4757294"/>
            <a:ext cx="6095" cy="6095"/>
          </a:xfrm>
          <a:custGeom>
            <a:avLst/>
            <a:gdLst/>
            <a:ahLst/>
            <a:cxnLst/>
            <a:rect l="0" t="0" r="0" b="0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92" name="Freeform 292"/>
          <p:cNvSpPr/>
          <p:nvPr/>
        </p:nvSpPr>
        <p:spPr>
          <a:xfrm>
            <a:off x="463295" y="4757294"/>
            <a:ext cx="1900683" cy="6095"/>
          </a:xfrm>
          <a:custGeom>
            <a:avLst/>
            <a:gdLst/>
            <a:ahLst/>
            <a:cxnLst/>
            <a:rect l="0" t="0" r="0" b="0"/>
            <a:pathLst>
              <a:path w="1900683" h="6095">
                <a:moveTo>
                  <a:pt x="0" y="6095"/>
                </a:moveTo>
                <a:lnTo>
                  <a:pt x="1900683" y="6095"/>
                </a:lnTo>
                <a:lnTo>
                  <a:pt x="1900683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93" name="Freeform 293"/>
          <p:cNvSpPr/>
          <p:nvPr/>
        </p:nvSpPr>
        <p:spPr>
          <a:xfrm>
            <a:off x="2363977" y="4757294"/>
            <a:ext cx="6097" cy="6095"/>
          </a:xfrm>
          <a:custGeom>
            <a:avLst/>
            <a:gdLst/>
            <a:ahLst/>
            <a:cxnLst/>
            <a:rect l="0" t="0" r="0" b="0"/>
            <a:pathLst>
              <a:path w="6097" h="6095">
                <a:moveTo>
                  <a:pt x="0" y="6095"/>
                </a:moveTo>
                <a:lnTo>
                  <a:pt x="6097" y="6095"/>
                </a:lnTo>
                <a:lnTo>
                  <a:pt x="6097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94" name="Freeform 294"/>
          <p:cNvSpPr/>
          <p:nvPr/>
        </p:nvSpPr>
        <p:spPr>
          <a:xfrm>
            <a:off x="2370073" y="4757294"/>
            <a:ext cx="7698994" cy="6095"/>
          </a:xfrm>
          <a:custGeom>
            <a:avLst/>
            <a:gdLst/>
            <a:ahLst/>
            <a:cxnLst/>
            <a:rect l="0" t="0" r="0" b="0"/>
            <a:pathLst>
              <a:path w="7698994" h="6095">
                <a:moveTo>
                  <a:pt x="0" y="6095"/>
                </a:moveTo>
                <a:lnTo>
                  <a:pt x="7698994" y="6095"/>
                </a:lnTo>
                <a:lnTo>
                  <a:pt x="7698994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95" name="Freeform 295"/>
          <p:cNvSpPr/>
          <p:nvPr/>
        </p:nvSpPr>
        <p:spPr>
          <a:xfrm>
            <a:off x="10069068" y="4757294"/>
            <a:ext cx="6096" cy="6095"/>
          </a:xfrm>
          <a:custGeom>
            <a:avLst/>
            <a:gdLst/>
            <a:ahLst/>
            <a:cxnLst/>
            <a:rect l="0" t="0" r="0" b="0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96" name="Freeform 296"/>
          <p:cNvSpPr/>
          <p:nvPr/>
        </p:nvSpPr>
        <p:spPr>
          <a:xfrm>
            <a:off x="457200" y="4763389"/>
            <a:ext cx="6095" cy="542545"/>
          </a:xfrm>
          <a:custGeom>
            <a:avLst/>
            <a:gdLst/>
            <a:ahLst/>
            <a:cxnLst/>
            <a:rect l="0" t="0" r="0" b="0"/>
            <a:pathLst>
              <a:path w="6095" h="542545">
                <a:moveTo>
                  <a:pt x="0" y="542545"/>
                </a:moveTo>
                <a:lnTo>
                  <a:pt x="6095" y="542545"/>
                </a:lnTo>
                <a:lnTo>
                  <a:pt x="6095" y="0"/>
                </a:lnTo>
                <a:lnTo>
                  <a:pt x="0" y="0"/>
                </a:lnTo>
                <a:lnTo>
                  <a:pt x="0" y="54254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97" name="Freeform 297"/>
          <p:cNvSpPr/>
          <p:nvPr/>
        </p:nvSpPr>
        <p:spPr>
          <a:xfrm>
            <a:off x="2363977" y="4763389"/>
            <a:ext cx="6097" cy="542545"/>
          </a:xfrm>
          <a:custGeom>
            <a:avLst/>
            <a:gdLst/>
            <a:ahLst/>
            <a:cxnLst/>
            <a:rect l="0" t="0" r="0" b="0"/>
            <a:pathLst>
              <a:path w="6097" h="542545">
                <a:moveTo>
                  <a:pt x="0" y="542545"/>
                </a:moveTo>
                <a:lnTo>
                  <a:pt x="6097" y="542545"/>
                </a:lnTo>
                <a:lnTo>
                  <a:pt x="6097" y="0"/>
                </a:lnTo>
                <a:lnTo>
                  <a:pt x="0" y="0"/>
                </a:lnTo>
                <a:lnTo>
                  <a:pt x="0" y="54254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98" name="Freeform 298"/>
          <p:cNvSpPr/>
          <p:nvPr/>
        </p:nvSpPr>
        <p:spPr>
          <a:xfrm>
            <a:off x="10069068" y="4763389"/>
            <a:ext cx="6096" cy="542545"/>
          </a:xfrm>
          <a:custGeom>
            <a:avLst/>
            <a:gdLst/>
            <a:ahLst/>
            <a:cxnLst/>
            <a:rect l="0" t="0" r="0" b="0"/>
            <a:pathLst>
              <a:path w="6096" h="542545">
                <a:moveTo>
                  <a:pt x="0" y="542545"/>
                </a:moveTo>
                <a:lnTo>
                  <a:pt x="6096" y="542545"/>
                </a:lnTo>
                <a:lnTo>
                  <a:pt x="6096" y="0"/>
                </a:lnTo>
                <a:lnTo>
                  <a:pt x="0" y="0"/>
                </a:lnTo>
                <a:lnTo>
                  <a:pt x="0" y="54254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99" name="Freeform 299"/>
          <p:cNvSpPr/>
          <p:nvPr/>
        </p:nvSpPr>
        <p:spPr>
          <a:xfrm>
            <a:off x="457200" y="5305933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00" name="Freeform 300"/>
          <p:cNvSpPr/>
          <p:nvPr/>
        </p:nvSpPr>
        <p:spPr>
          <a:xfrm>
            <a:off x="463295" y="5305933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01" name="Freeform 301"/>
          <p:cNvSpPr/>
          <p:nvPr/>
        </p:nvSpPr>
        <p:spPr>
          <a:xfrm>
            <a:off x="2363977" y="5305933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02" name="Freeform 302"/>
          <p:cNvSpPr/>
          <p:nvPr/>
        </p:nvSpPr>
        <p:spPr>
          <a:xfrm>
            <a:off x="2370073" y="5305933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03" name="Freeform 303"/>
          <p:cNvSpPr/>
          <p:nvPr/>
        </p:nvSpPr>
        <p:spPr>
          <a:xfrm>
            <a:off x="10069068" y="5305933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04" name="Freeform 304"/>
          <p:cNvSpPr/>
          <p:nvPr/>
        </p:nvSpPr>
        <p:spPr>
          <a:xfrm>
            <a:off x="457200" y="5312106"/>
            <a:ext cx="6095" cy="1609598"/>
          </a:xfrm>
          <a:custGeom>
            <a:avLst/>
            <a:gdLst/>
            <a:ahLst/>
            <a:cxnLst/>
            <a:rect l="0" t="0" r="0" b="0"/>
            <a:pathLst>
              <a:path w="6095" h="1609598">
                <a:moveTo>
                  <a:pt x="0" y="1609598"/>
                </a:moveTo>
                <a:lnTo>
                  <a:pt x="6095" y="1609598"/>
                </a:lnTo>
                <a:lnTo>
                  <a:pt x="6095" y="0"/>
                </a:lnTo>
                <a:lnTo>
                  <a:pt x="0" y="0"/>
                </a:lnTo>
                <a:lnTo>
                  <a:pt x="0" y="160959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05" name="Freeform 305"/>
          <p:cNvSpPr/>
          <p:nvPr/>
        </p:nvSpPr>
        <p:spPr>
          <a:xfrm>
            <a:off x="457200" y="6921703"/>
            <a:ext cx="6095" cy="6097"/>
          </a:xfrm>
          <a:custGeom>
            <a:avLst/>
            <a:gdLst/>
            <a:ahLst/>
            <a:cxnLst/>
            <a:rect l="0" t="0" r="0" b="0"/>
            <a:pathLst>
              <a:path w="6095" h="6097">
                <a:moveTo>
                  <a:pt x="0" y="6097"/>
                </a:moveTo>
                <a:lnTo>
                  <a:pt x="6095" y="6097"/>
                </a:lnTo>
                <a:lnTo>
                  <a:pt x="6095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06" name="Freeform 306"/>
          <p:cNvSpPr/>
          <p:nvPr/>
        </p:nvSpPr>
        <p:spPr>
          <a:xfrm>
            <a:off x="457200" y="6921703"/>
            <a:ext cx="6095" cy="6097"/>
          </a:xfrm>
          <a:custGeom>
            <a:avLst/>
            <a:gdLst/>
            <a:ahLst/>
            <a:cxnLst/>
            <a:rect l="0" t="0" r="0" b="0"/>
            <a:pathLst>
              <a:path w="6095" h="6097">
                <a:moveTo>
                  <a:pt x="0" y="6097"/>
                </a:moveTo>
                <a:lnTo>
                  <a:pt x="6095" y="6097"/>
                </a:lnTo>
                <a:lnTo>
                  <a:pt x="6095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07" name="Freeform 307"/>
          <p:cNvSpPr/>
          <p:nvPr/>
        </p:nvSpPr>
        <p:spPr>
          <a:xfrm>
            <a:off x="463295" y="6921703"/>
            <a:ext cx="1900683" cy="6097"/>
          </a:xfrm>
          <a:custGeom>
            <a:avLst/>
            <a:gdLst/>
            <a:ahLst/>
            <a:cxnLst/>
            <a:rect l="0" t="0" r="0" b="0"/>
            <a:pathLst>
              <a:path w="1900683" h="6097">
                <a:moveTo>
                  <a:pt x="0" y="6097"/>
                </a:moveTo>
                <a:lnTo>
                  <a:pt x="1900683" y="6097"/>
                </a:lnTo>
                <a:lnTo>
                  <a:pt x="1900683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08" name="Freeform 308"/>
          <p:cNvSpPr/>
          <p:nvPr/>
        </p:nvSpPr>
        <p:spPr>
          <a:xfrm>
            <a:off x="2363977" y="5312106"/>
            <a:ext cx="6097" cy="1609598"/>
          </a:xfrm>
          <a:custGeom>
            <a:avLst/>
            <a:gdLst/>
            <a:ahLst/>
            <a:cxnLst/>
            <a:rect l="0" t="0" r="0" b="0"/>
            <a:pathLst>
              <a:path w="6097" h="1609598">
                <a:moveTo>
                  <a:pt x="0" y="1609598"/>
                </a:moveTo>
                <a:lnTo>
                  <a:pt x="6097" y="1609598"/>
                </a:lnTo>
                <a:lnTo>
                  <a:pt x="6097" y="0"/>
                </a:lnTo>
                <a:lnTo>
                  <a:pt x="0" y="0"/>
                </a:lnTo>
                <a:lnTo>
                  <a:pt x="0" y="160959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09" name="Freeform 309"/>
          <p:cNvSpPr/>
          <p:nvPr/>
        </p:nvSpPr>
        <p:spPr>
          <a:xfrm>
            <a:off x="2363977" y="6921703"/>
            <a:ext cx="6097" cy="6097"/>
          </a:xfrm>
          <a:custGeom>
            <a:avLst/>
            <a:gdLst/>
            <a:ahLst/>
            <a:cxnLst/>
            <a:rect l="0" t="0" r="0" b="0"/>
            <a:pathLst>
              <a:path w="6097" h="6097">
                <a:moveTo>
                  <a:pt x="0" y="6097"/>
                </a:moveTo>
                <a:lnTo>
                  <a:pt x="6097" y="6097"/>
                </a:lnTo>
                <a:lnTo>
                  <a:pt x="6097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10" name="Freeform 310"/>
          <p:cNvSpPr/>
          <p:nvPr/>
        </p:nvSpPr>
        <p:spPr>
          <a:xfrm>
            <a:off x="2370073" y="6921703"/>
            <a:ext cx="7698994" cy="6097"/>
          </a:xfrm>
          <a:custGeom>
            <a:avLst/>
            <a:gdLst/>
            <a:ahLst/>
            <a:cxnLst/>
            <a:rect l="0" t="0" r="0" b="0"/>
            <a:pathLst>
              <a:path w="7698994" h="6097">
                <a:moveTo>
                  <a:pt x="0" y="6097"/>
                </a:moveTo>
                <a:lnTo>
                  <a:pt x="7698994" y="6097"/>
                </a:lnTo>
                <a:lnTo>
                  <a:pt x="7698994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11" name="Freeform 311"/>
          <p:cNvSpPr/>
          <p:nvPr/>
        </p:nvSpPr>
        <p:spPr>
          <a:xfrm>
            <a:off x="10069068" y="5312106"/>
            <a:ext cx="6096" cy="1609598"/>
          </a:xfrm>
          <a:custGeom>
            <a:avLst/>
            <a:gdLst/>
            <a:ahLst/>
            <a:cxnLst/>
            <a:rect l="0" t="0" r="0" b="0"/>
            <a:pathLst>
              <a:path w="6096" h="1609598">
                <a:moveTo>
                  <a:pt x="0" y="1609598"/>
                </a:moveTo>
                <a:lnTo>
                  <a:pt x="6096" y="1609598"/>
                </a:lnTo>
                <a:lnTo>
                  <a:pt x="6096" y="0"/>
                </a:lnTo>
                <a:lnTo>
                  <a:pt x="0" y="0"/>
                </a:lnTo>
                <a:lnTo>
                  <a:pt x="0" y="160959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12" name="Freeform 312"/>
          <p:cNvSpPr/>
          <p:nvPr/>
        </p:nvSpPr>
        <p:spPr>
          <a:xfrm>
            <a:off x="10069068" y="6921703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13" name="Freeform 313"/>
          <p:cNvSpPr/>
          <p:nvPr/>
        </p:nvSpPr>
        <p:spPr>
          <a:xfrm>
            <a:off x="10069068" y="6921703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14" name="Rectangle 314"/>
          <p:cNvSpPr/>
          <p:nvPr/>
        </p:nvSpPr>
        <p:spPr>
          <a:xfrm>
            <a:off x="5347080" y="413082"/>
            <a:ext cx="50673" cy="269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15" name="Rectangle 315"/>
          <p:cNvSpPr/>
          <p:nvPr/>
        </p:nvSpPr>
        <p:spPr>
          <a:xfrm>
            <a:off x="2662682" y="654904"/>
            <a:ext cx="7150024" cy="2186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8600" algn="l"/>
              </a:tabLst>
            </a:pPr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●</a:t>
            </a:r>
            <a:r>
              <a:rPr lang="ru-RU" sz="1200" b="0" i="0" spc="0" baseline="0" dirty="0">
                <a:solidFill>
                  <a:srgbClr val="000000"/>
                </a:solidFill>
                <a:latin typeface="Arial"/>
              </a:rPr>
              <a:t> 	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Фонд развития предпринимательства Воронежской области, Руководитель проекта «Молодежный </a:t>
            </a:r>
          </a:p>
        </p:txBody>
      </p:sp>
      <p:sp>
        <p:nvSpPr>
          <p:cNvPr id="316" name="Rectangle 316"/>
          <p:cNvSpPr/>
          <p:nvPr/>
        </p:nvSpPr>
        <p:spPr>
          <a:xfrm>
            <a:off x="2891282" y="860644"/>
            <a:ext cx="1097661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бизнес России» </a:t>
            </a:r>
          </a:p>
        </p:txBody>
      </p:sp>
      <p:sp>
        <p:nvSpPr>
          <p:cNvPr id="317" name="Rectangle 317"/>
          <p:cNvSpPr/>
          <p:nvPr/>
        </p:nvSpPr>
        <p:spPr>
          <a:xfrm>
            <a:off x="2662682" y="1142584"/>
            <a:ext cx="7026097" cy="2186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8600" algn="l"/>
              </a:tabLst>
            </a:pPr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●</a:t>
            </a:r>
            <a:r>
              <a:rPr lang="ru-RU" sz="1200" b="0" i="0" spc="0" baseline="0" dirty="0">
                <a:solidFill>
                  <a:srgbClr val="000000"/>
                </a:solidFill>
                <a:latin typeface="Arial"/>
              </a:rPr>
              <a:t> 	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Провайдер по ВО и ведущая тренингов М</a:t>
            </a:r>
            <a:r>
              <a:rPr lang="ru-RU" sz="1200" b="0" i="0" spc="-15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 (Московский Институт Психоанализа). Подготовка и </a:t>
            </a:r>
          </a:p>
        </p:txBody>
      </p:sp>
      <p:sp>
        <p:nvSpPr>
          <p:cNvPr id="318" name="Rectangle 318"/>
          <p:cNvSpPr/>
          <p:nvPr/>
        </p:nvSpPr>
        <p:spPr>
          <a:xfrm>
            <a:off x="2662682" y="1348324"/>
            <a:ext cx="6490208" cy="5005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860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сертификация специалистов по работе с зависимостями для реабилитационных центров.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 </a:t>
            </a:r>
          </a:p>
          <a:p>
            <a:pPr marL="0">
              <a:lnSpc>
                <a:spcPts val="2253"/>
              </a:lnSpc>
              <a:tabLst>
                <a:tab pos="228600" algn="l"/>
              </a:tabLst>
            </a:pPr>
            <a:r>
              <a:rPr lang="ru-RU" sz="1200" b="0" i="0" spc="0" baseline="0" dirty="0">
                <a:solidFill>
                  <a:srgbClr val="000000"/>
                </a:solidFill>
                <a:latin typeface="Calibri"/>
              </a:rPr>
              <a:t>●</a:t>
            </a:r>
            <a:r>
              <a:rPr lang="ru-RU" sz="1200" b="0" i="0" spc="0" baseline="0" dirty="0">
                <a:solidFill>
                  <a:srgbClr val="000000"/>
                </a:solidFill>
                <a:latin typeface="Arial"/>
              </a:rPr>
              <a:t> 	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Член ассоциации «Трансперсональных психологов и психотерапевтов» </a:t>
            </a:r>
          </a:p>
        </p:txBody>
      </p:sp>
      <p:sp>
        <p:nvSpPr>
          <p:cNvPr id="319" name="Rectangle 319"/>
          <p:cNvSpPr/>
          <p:nvPr/>
        </p:nvSpPr>
        <p:spPr>
          <a:xfrm>
            <a:off x="528827" y="1918300"/>
            <a:ext cx="6319393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905254" algn="l"/>
              </a:tabLst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Области экспертизы  	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Повышение компетенций и навыков в предпринимательстве. </a:t>
            </a:r>
          </a:p>
          <a:p>
            <a:pPr marL="0">
              <a:lnSpc>
                <a:spcPts val="2004"/>
              </a:lnSpc>
              <a:tabLst>
                <a:tab pos="1905254" algn="l"/>
              </a:tabLst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 	</a:t>
            </a:r>
            <a:r>
              <a:rPr lang="ru-RU" sz="1818" b="0" i="0" spc="0" baseline="-50000" dirty="0">
                <a:solidFill>
                  <a:srgbClr val="000000"/>
                </a:solidFill>
                <a:latin typeface="Cambria"/>
              </a:rPr>
              <a:t>- Стратегия развития компаний </a:t>
            </a:r>
          </a:p>
        </p:txBody>
      </p:sp>
      <p:sp>
        <p:nvSpPr>
          <p:cNvPr id="320" name="Rectangle 320"/>
          <p:cNvSpPr/>
          <p:nvPr/>
        </p:nvSpPr>
        <p:spPr>
          <a:xfrm>
            <a:off x="2434082" y="2427697"/>
            <a:ext cx="4371466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Развитие стратегич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е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ского мышлений. Эффективные модели. </a:t>
            </a:r>
          </a:p>
        </p:txBody>
      </p:sp>
      <p:sp>
        <p:nvSpPr>
          <p:cNvPr id="321" name="Rectangle 321"/>
          <p:cNvSpPr/>
          <p:nvPr/>
        </p:nvSpPr>
        <p:spPr>
          <a:xfrm>
            <a:off x="2434082" y="2682205"/>
            <a:ext cx="7529830" cy="4703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Системы и методы управления страт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е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гич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е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ским развитием. ССП (система сбалансированных показателей). </a:t>
            </a:r>
          </a:p>
          <a:p>
            <a:pPr marL="0">
              <a:lnSpc>
                <a:spcPts val="2016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Управление изменениями </a:t>
            </a:r>
          </a:p>
        </p:txBody>
      </p:sp>
      <p:sp>
        <p:nvSpPr>
          <p:cNvPr id="322" name="Rectangle 322"/>
          <p:cNvSpPr/>
          <p:nvPr/>
        </p:nvSpPr>
        <p:spPr>
          <a:xfrm>
            <a:off x="2434082" y="3192745"/>
            <a:ext cx="4243451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Аутсорсинг, как эффективная модель управления по целям </a:t>
            </a:r>
          </a:p>
        </p:txBody>
      </p:sp>
      <p:sp>
        <p:nvSpPr>
          <p:cNvPr id="323" name="Rectangle 323"/>
          <p:cNvSpPr/>
          <p:nvPr/>
        </p:nvSpPr>
        <p:spPr>
          <a:xfrm>
            <a:off x="2434082" y="3447253"/>
            <a:ext cx="4444619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Проектное управление. Переход с операционного управления. </a:t>
            </a:r>
          </a:p>
        </p:txBody>
      </p:sp>
      <p:sp>
        <p:nvSpPr>
          <p:cNvPr id="324" name="Rectangle 324"/>
          <p:cNvSpPr/>
          <p:nvPr/>
        </p:nvSpPr>
        <p:spPr>
          <a:xfrm>
            <a:off x="2434082" y="3701761"/>
            <a:ext cx="4902200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Технологии развития компаний, через развитие Лидеров компании.  </a:t>
            </a:r>
          </a:p>
        </p:txBody>
      </p:sp>
      <p:sp>
        <p:nvSpPr>
          <p:cNvPr id="325" name="Rectangle 325"/>
          <p:cNvSpPr/>
          <p:nvPr/>
        </p:nvSpPr>
        <p:spPr>
          <a:xfrm>
            <a:off x="2434082" y="3958047"/>
            <a:ext cx="3959986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Развитие, масштабирование и тиражиро</a:t>
            </a:r>
            <a:r>
              <a:rPr lang="ru-RU" sz="1200" b="0" i="0" spc="-15" baseline="0" dirty="0">
                <a:solidFill>
                  <a:srgbClr val="000000"/>
                </a:solidFill>
                <a:latin typeface="Cambria"/>
              </a:rPr>
              <a:t>в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ание бизнеса. </a:t>
            </a:r>
          </a:p>
        </p:txBody>
      </p:sp>
      <p:sp>
        <p:nvSpPr>
          <p:cNvPr id="326" name="Rectangle 326"/>
          <p:cNvSpPr/>
          <p:nvPr/>
        </p:nvSpPr>
        <p:spPr>
          <a:xfrm>
            <a:off x="2434082" y="4212555"/>
            <a:ext cx="6356096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Внедрение предпри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н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имательского подхода для сотрудников коммерческих организаций. </a:t>
            </a:r>
          </a:p>
        </p:txBody>
      </p:sp>
      <p:sp>
        <p:nvSpPr>
          <p:cNvPr id="327" name="Rectangle 327"/>
          <p:cNvSpPr/>
          <p:nvPr/>
        </p:nvSpPr>
        <p:spPr>
          <a:xfrm>
            <a:off x="2434082" y="4467063"/>
            <a:ext cx="6289039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Кросс-функциональное взаимодействие в корпорациях. Кросс‐</a:t>
            </a:r>
            <a:r>
              <a:rPr lang="ru-RU" sz="1200" b="0" i="0" spc="-15" baseline="0" dirty="0">
                <a:solidFill>
                  <a:srgbClr val="000000"/>
                </a:solidFill>
                <a:latin typeface="Cambria"/>
              </a:rPr>
              <a:t>к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ультурный менеджмент. </a:t>
            </a:r>
          </a:p>
        </p:txBody>
      </p:sp>
      <p:sp>
        <p:nvSpPr>
          <p:cNvPr id="328" name="Rectangle 328"/>
          <p:cNvSpPr/>
          <p:nvPr/>
        </p:nvSpPr>
        <p:spPr>
          <a:xfrm>
            <a:off x="528827" y="4729191"/>
            <a:ext cx="1801469" cy="570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Опыт</a:t>
            </a:r>
            <a:r>
              <a:rPr lang="ru-RU" sz="1200" b="1" i="0" spc="105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работы</a:t>
            </a:r>
            <a:r>
              <a:rPr lang="ru-RU" sz="1200" b="1" i="0" spc="106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в</a:t>
            </a:r>
            <a:r>
              <a:rPr lang="ru-RU" sz="1200" b="1" i="0" spc="106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об</a:t>
            </a:r>
            <a:r>
              <a:rPr lang="ru-RU" sz="1200" b="1" i="0" spc="-11" baseline="0" dirty="0">
                <a:solidFill>
                  <a:srgbClr val="000000"/>
                </a:solidFill>
                <a:latin typeface="Cambria-Bold"/>
              </a:rPr>
              <a:t>л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асти </a:t>
            </a:r>
          </a:p>
          <a:p>
            <a:pPr marL="0">
              <a:lnSpc>
                <a:spcPts val="1403"/>
              </a:lnSpc>
              <a:tabLst>
                <a:tab pos="843991" algn="l"/>
                <a:tab pos="1080058" algn="l"/>
              </a:tabLst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обучения 	и 	разв</a:t>
            </a:r>
            <a:r>
              <a:rPr lang="ru-RU" sz="1200" b="1" i="0" spc="-12" baseline="0" dirty="0">
                <a:solidFill>
                  <a:srgbClr val="000000"/>
                </a:solidFill>
                <a:latin typeface="Cambria-Bold"/>
              </a:rPr>
              <a:t>и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тия </a:t>
            </a:r>
          </a:p>
          <a:p>
            <a:pPr marL="0">
              <a:lnSpc>
                <a:spcPts val="1404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персонала  </a:t>
            </a:r>
          </a:p>
        </p:txBody>
      </p:sp>
      <p:sp>
        <p:nvSpPr>
          <p:cNvPr id="329" name="Rectangle 329"/>
          <p:cNvSpPr/>
          <p:nvPr/>
        </p:nvSpPr>
        <p:spPr>
          <a:xfrm>
            <a:off x="2434082" y="4729191"/>
            <a:ext cx="1291208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Обучения – 12 лет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Развития – 25 лет </a:t>
            </a:r>
          </a:p>
        </p:txBody>
      </p:sp>
      <p:sp>
        <p:nvSpPr>
          <p:cNvPr id="330" name="Rectangle 330"/>
          <p:cNvSpPr/>
          <p:nvPr/>
        </p:nvSpPr>
        <p:spPr>
          <a:xfrm>
            <a:off x="528827" y="5277831"/>
            <a:ext cx="1801063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592275" algn="l"/>
              </a:tabLst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Выступления 	на </a:t>
            </a:r>
          </a:p>
        </p:txBody>
      </p:sp>
      <p:sp>
        <p:nvSpPr>
          <p:cNvPr id="331" name="Rectangle 331"/>
          <p:cNvSpPr/>
          <p:nvPr/>
        </p:nvSpPr>
        <p:spPr>
          <a:xfrm>
            <a:off x="528827" y="5456520"/>
            <a:ext cx="1800301" cy="929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конференциях, </a:t>
            </a:r>
          </a:p>
          <a:p>
            <a:pPr marL="0">
              <a:lnSpc>
                <a:spcPts val="1404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профессиональных </a:t>
            </a:r>
          </a:p>
          <a:p>
            <a:pPr marL="0">
              <a:lnSpc>
                <a:spcPts val="1404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выставках,</a:t>
            </a:r>
            <a:r>
              <a:rPr lang="ru-RU" sz="1200" b="1" i="0" spc="344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провед</a:t>
            </a:r>
            <a:r>
              <a:rPr lang="ru-RU" sz="1200" b="1" i="0" spc="-13" baseline="0" dirty="0">
                <a:solidFill>
                  <a:srgbClr val="000000"/>
                </a:solidFill>
                <a:latin typeface="Cambria-Bold"/>
              </a:rPr>
              <a:t>е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ние </a:t>
            </a:r>
          </a:p>
          <a:p>
            <a:pPr marL="0">
              <a:lnSpc>
                <a:spcPts val="1404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мастер-классов, </a:t>
            </a:r>
          </a:p>
          <a:p>
            <a:pPr marL="0">
              <a:lnSpc>
                <a:spcPts val="1415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семинаров и т.д.  </a:t>
            </a:r>
          </a:p>
        </p:txBody>
      </p:sp>
      <p:sp>
        <p:nvSpPr>
          <p:cNvPr id="332" name="Rectangle 332"/>
          <p:cNvSpPr/>
          <p:nvPr/>
        </p:nvSpPr>
        <p:spPr>
          <a:xfrm>
            <a:off x="2434082" y="5277831"/>
            <a:ext cx="7287488" cy="14643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Автор обучающих программ Нацпр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екта п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пуляризации и акселерации МСП – «Как на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ч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ать свое дело» и  </a:t>
            </a:r>
          </a:p>
          <a:p>
            <a:pPr marL="0">
              <a:lnSpc>
                <a:spcPts val="1406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«Как начать свое дело в интернете» для по</a:t>
            </a:r>
            <a:r>
              <a:rPr lang="ru-RU" sz="1200" b="0" i="0" spc="-15" baseline="0" dirty="0">
                <a:solidFill>
                  <a:srgbClr val="000000"/>
                </a:solidFill>
                <a:latin typeface="Cambria"/>
              </a:rPr>
              <a:t>т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енциальных и начинающих предпринимат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е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лей, «Как на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ч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ать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свое дело 50+» для потенциальных и начинающих предпринима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т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елей «сере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б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ряного» 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в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озраста,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«Трансформация бизнес-идеи. Как идеи превратить в бизнес» акселератор для начинающих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предпринимателей п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построению бизнеса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 нуля, «Бережливое производство. Высокоэффективный </a:t>
            </a:r>
          </a:p>
          <a:p>
            <a:pPr marL="0">
              <a:lnSpc>
                <a:spcPts val="1415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бизнес» акселератор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для начинающих и действующих предпри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н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имателей и топ-менеджеров компаний,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«Стратегии развития» для действующих предпринимателей и топ</a:t>
            </a:r>
            <a:r>
              <a:rPr lang="ru-RU" sz="1200" b="0" i="0" spc="-15" baseline="0" dirty="0">
                <a:solidFill>
                  <a:srgbClr val="000000"/>
                </a:solidFill>
                <a:latin typeface="Cambria"/>
              </a:rPr>
              <a:t>-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менеджеров компаний, «Бизнес для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самозанятых», для ф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зических лиц и ИП, применяющих спец режим НПД и др. </a:t>
            </a:r>
          </a:p>
        </p:txBody>
      </p:sp>
      <p:sp>
        <p:nvSpPr>
          <p:cNvPr id="333" name="Rectangle 333"/>
          <p:cNvSpPr/>
          <p:nvPr/>
        </p:nvSpPr>
        <p:spPr>
          <a:xfrm>
            <a:off x="2434082" y="6706149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Freeform 334"/>
          <p:cNvSpPr/>
          <p:nvPr/>
        </p:nvSpPr>
        <p:spPr>
          <a:xfrm>
            <a:off x="457200" y="684276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35" name="Freeform 335"/>
          <p:cNvSpPr/>
          <p:nvPr/>
        </p:nvSpPr>
        <p:spPr>
          <a:xfrm>
            <a:off x="457200" y="684276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36" name="Freeform 336"/>
          <p:cNvSpPr/>
          <p:nvPr/>
        </p:nvSpPr>
        <p:spPr>
          <a:xfrm>
            <a:off x="463295" y="684276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37" name="Freeform 337"/>
          <p:cNvSpPr/>
          <p:nvPr/>
        </p:nvSpPr>
        <p:spPr>
          <a:xfrm>
            <a:off x="2363977" y="684276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38" name="Freeform 338"/>
          <p:cNvSpPr/>
          <p:nvPr/>
        </p:nvSpPr>
        <p:spPr>
          <a:xfrm>
            <a:off x="2370073" y="684276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39" name="Freeform 339"/>
          <p:cNvSpPr/>
          <p:nvPr/>
        </p:nvSpPr>
        <p:spPr>
          <a:xfrm>
            <a:off x="10069068" y="684276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40" name="Freeform 340"/>
          <p:cNvSpPr/>
          <p:nvPr/>
        </p:nvSpPr>
        <p:spPr>
          <a:xfrm>
            <a:off x="10069068" y="684276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41" name="Freeform 341"/>
          <p:cNvSpPr/>
          <p:nvPr/>
        </p:nvSpPr>
        <p:spPr>
          <a:xfrm>
            <a:off x="457200" y="690322"/>
            <a:ext cx="6095" cy="6254242"/>
          </a:xfrm>
          <a:custGeom>
            <a:avLst/>
            <a:gdLst/>
            <a:ahLst/>
            <a:cxnLst/>
            <a:rect l="0" t="0" r="0" b="0"/>
            <a:pathLst>
              <a:path w="6095" h="6254242">
                <a:moveTo>
                  <a:pt x="0" y="6254242"/>
                </a:moveTo>
                <a:lnTo>
                  <a:pt x="6095" y="6254242"/>
                </a:lnTo>
                <a:lnTo>
                  <a:pt x="6095" y="0"/>
                </a:lnTo>
                <a:lnTo>
                  <a:pt x="0" y="0"/>
                </a:lnTo>
                <a:lnTo>
                  <a:pt x="0" y="62542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42" name="Freeform 342"/>
          <p:cNvSpPr/>
          <p:nvPr/>
        </p:nvSpPr>
        <p:spPr>
          <a:xfrm>
            <a:off x="457200" y="6944563"/>
            <a:ext cx="6095" cy="6097"/>
          </a:xfrm>
          <a:custGeom>
            <a:avLst/>
            <a:gdLst/>
            <a:ahLst/>
            <a:cxnLst/>
            <a:rect l="0" t="0" r="0" b="0"/>
            <a:pathLst>
              <a:path w="6095" h="6097">
                <a:moveTo>
                  <a:pt x="0" y="6097"/>
                </a:moveTo>
                <a:lnTo>
                  <a:pt x="6095" y="6097"/>
                </a:lnTo>
                <a:lnTo>
                  <a:pt x="6095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43" name="Freeform 343"/>
          <p:cNvSpPr/>
          <p:nvPr/>
        </p:nvSpPr>
        <p:spPr>
          <a:xfrm>
            <a:off x="457200" y="6944563"/>
            <a:ext cx="6095" cy="6097"/>
          </a:xfrm>
          <a:custGeom>
            <a:avLst/>
            <a:gdLst/>
            <a:ahLst/>
            <a:cxnLst/>
            <a:rect l="0" t="0" r="0" b="0"/>
            <a:pathLst>
              <a:path w="6095" h="6097">
                <a:moveTo>
                  <a:pt x="0" y="6097"/>
                </a:moveTo>
                <a:lnTo>
                  <a:pt x="6095" y="6097"/>
                </a:lnTo>
                <a:lnTo>
                  <a:pt x="6095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44" name="Freeform 344"/>
          <p:cNvSpPr/>
          <p:nvPr/>
        </p:nvSpPr>
        <p:spPr>
          <a:xfrm>
            <a:off x="463295" y="6944563"/>
            <a:ext cx="1900683" cy="6097"/>
          </a:xfrm>
          <a:custGeom>
            <a:avLst/>
            <a:gdLst/>
            <a:ahLst/>
            <a:cxnLst/>
            <a:rect l="0" t="0" r="0" b="0"/>
            <a:pathLst>
              <a:path w="1900683" h="6097">
                <a:moveTo>
                  <a:pt x="0" y="6097"/>
                </a:moveTo>
                <a:lnTo>
                  <a:pt x="1900683" y="6097"/>
                </a:lnTo>
                <a:lnTo>
                  <a:pt x="1900683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45" name="Freeform 345"/>
          <p:cNvSpPr/>
          <p:nvPr/>
        </p:nvSpPr>
        <p:spPr>
          <a:xfrm>
            <a:off x="2363977" y="690322"/>
            <a:ext cx="6097" cy="6254242"/>
          </a:xfrm>
          <a:custGeom>
            <a:avLst/>
            <a:gdLst/>
            <a:ahLst/>
            <a:cxnLst/>
            <a:rect l="0" t="0" r="0" b="0"/>
            <a:pathLst>
              <a:path w="6097" h="6254242">
                <a:moveTo>
                  <a:pt x="0" y="6254242"/>
                </a:moveTo>
                <a:lnTo>
                  <a:pt x="6097" y="6254242"/>
                </a:lnTo>
                <a:lnTo>
                  <a:pt x="6097" y="0"/>
                </a:lnTo>
                <a:lnTo>
                  <a:pt x="0" y="0"/>
                </a:lnTo>
                <a:lnTo>
                  <a:pt x="0" y="62542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46" name="Freeform 346"/>
          <p:cNvSpPr/>
          <p:nvPr/>
        </p:nvSpPr>
        <p:spPr>
          <a:xfrm>
            <a:off x="2363977" y="6944563"/>
            <a:ext cx="6097" cy="6097"/>
          </a:xfrm>
          <a:custGeom>
            <a:avLst/>
            <a:gdLst/>
            <a:ahLst/>
            <a:cxnLst/>
            <a:rect l="0" t="0" r="0" b="0"/>
            <a:pathLst>
              <a:path w="6097" h="6097">
                <a:moveTo>
                  <a:pt x="0" y="6097"/>
                </a:moveTo>
                <a:lnTo>
                  <a:pt x="6097" y="6097"/>
                </a:lnTo>
                <a:lnTo>
                  <a:pt x="6097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47" name="Freeform 347"/>
          <p:cNvSpPr/>
          <p:nvPr/>
        </p:nvSpPr>
        <p:spPr>
          <a:xfrm>
            <a:off x="2370073" y="6944563"/>
            <a:ext cx="7698994" cy="6097"/>
          </a:xfrm>
          <a:custGeom>
            <a:avLst/>
            <a:gdLst/>
            <a:ahLst/>
            <a:cxnLst/>
            <a:rect l="0" t="0" r="0" b="0"/>
            <a:pathLst>
              <a:path w="7698994" h="6097">
                <a:moveTo>
                  <a:pt x="0" y="6097"/>
                </a:moveTo>
                <a:lnTo>
                  <a:pt x="7698994" y="6097"/>
                </a:lnTo>
                <a:lnTo>
                  <a:pt x="7698994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48" name="Freeform 348"/>
          <p:cNvSpPr/>
          <p:nvPr/>
        </p:nvSpPr>
        <p:spPr>
          <a:xfrm>
            <a:off x="10069068" y="690322"/>
            <a:ext cx="6096" cy="6254242"/>
          </a:xfrm>
          <a:custGeom>
            <a:avLst/>
            <a:gdLst/>
            <a:ahLst/>
            <a:cxnLst/>
            <a:rect l="0" t="0" r="0" b="0"/>
            <a:pathLst>
              <a:path w="6096" h="6254242">
                <a:moveTo>
                  <a:pt x="0" y="6254242"/>
                </a:moveTo>
                <a:lnTo>
                  <a:pt x="6096" y="6254242"/>
                </a:lnTo>
                <a:lnTo>
                  <a:pt x="6096" y="0"/>
                </a:lnTo>
                <a:lnTo>
                  <a:pt x="0" y="0"/>
                </a:lnTo>
                <a:lnTo>
                  <a:pt x="0" y="62542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49" name="Freeform 349"/>
          <p:cNvSpPr/>
          <p:nvPr/>
        </p:nvSpPr>
        <p:spPr>
          <a:xfrm>
            <a:off x="10069068" y="6944563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50" name="Freeform 350"/>
          <p:cNvSpPr/>
          <p:nvPr/>
        </p:nvSpPr>
        <p:spPr>
          <a:xfrm>
            <a:off x="10069068" y="6944563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51" name="Rectangle 351"/>
          <p:cNvSpPr/>
          <p:nvPr/>
        </p:nvSpPr>
        <p:spPr>
          <a:xfrm>
            <a:off x="5347080" y="413082"/>
            <a:ext cx="50673" cy="269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52" name="Rectangle 352"/>
          <p:cNvSpPr/>
          <p:nvPr/>
        </p:nvSpPr>
        <p:spPr>
          <a:xfrm>
            <a:off x="2434082" y="654904"/>
            <a:ext cx="7084009" cy="7507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Бизнес-тренер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Фонда развития предприни</a:t>
            </a:r>
            <a:r>
              <a:rPr lang="ru-RU" sz="1200" b="0" i="0" spc="-15" baseline="0" dirty="0">
                <a:solidFill>
                  <a:srgbClr val="000000"/>
                </a:solidFill>
                <a:latin typeface="Cambria"/>
              </a:rPr>
              <a:t>м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ательства и Центра Поддержки Предприн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мательства (5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дневные обучающие программы: Мама-Предприниматель, Азбука Предпринимател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я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, Школа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предпринимательства и 1–2  дневные программы «Генерация б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знес-идей» и т.д. – 10 профильных </a:t>
            </a:r>
          </a:p>
          <a:p>
            <a:pPr marL="0">
              <a:lnSpc>
                <a:spcPts val="1416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тренингов) – более 5000 обученных предпринимателей за 2017-по н.в. </a:t>
            </a:r>
          </a:p>
        </p:txBody>
      </p:sp>
      <p:sp>
        <p:nvSpPr>
          <p:cNvPr id="353" name="Rectangle 353"/>
          <p:cNvSpPr/>
          <p:nvPr/>
        </p:nvSpPr>
        <p:spPr>
          <a:xfrm>
            <a:off x="2434082" y="1369660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354" name="Rectangle 354"/>
          <p:cNvSpPr/>
          <p:nvPr/>
        </p:nvSpPr>
        <p:spPr>
          <a:xfrm>
            <a:off x="2434082" y="1547968"/>
            <a:ext cx="7426197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Тренер и Наставник в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Акселераторах «Scale Up» и «Биз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н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ес класс» </a:t>
            </a:r>
            <a:r>
              <a:rPr lang="ru-RU" sz="1200" b="0" i="0" spc="-15" baseline="0" dirty="0">
                <a:solidFill>
                  <a:srgbClr val="000000"/>
                </a:solidFill>
                <a:latin typeface="Cambria"/>
              </a:rPr>
              <a:t>(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совместный проект Google и Сбербанк) -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2016–2019 </a:t>
            </a:r>
          </a:p>
        </p:txBody>
      </p:sp>
      <p:sp>
        <p:nvSpPr>
          <p:cNvPr id="355" name="Rectangle 355"/>
          <p:cNvSpPr/>
          <p:nvPr/>
        </p:nvSpPr>
        <p:spPr>
          <a:xfrm>
            <a:off x="2434082" y="1906108"/>
            <a:ext cx="6337579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Тренер, Куратор и На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с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тавник международных программ по социальному проектированию </a:t>
            </a:r>
          </a:p>
        </p:txBody>
      </p:sp>
      <p:sp>
        <p:nvSpPr>
          <p:cNvPr id="356" name="Rectangle 356"/>
          <p:cNvSpPr/>
          <p:nvPr/>
        </p:nvSpPr>
        <p:spPr>
          <a:xfrm>
            <a:off x="2434082" y="2084416"/>
            <a:ext cx="5088127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Impact Hub Moscow и Навстречу Impact – инвестициям – 2019, 2020, 2021 </a:t>
            </a:r>
          </a:p>
        </p:txBody>
      </p:sp>
      <p:sp>
        <p:nvSpPr>
          <p:cNvPr id="357" name="Rectangle 357"/>
          <p:cNvSpPr/>
          <p:nvPr/>
        </p:nvSpPr>
        <p:spPr>
          <a:xfrm>
            <a:off x="2434082" y="2263105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358" name="Rectangle 358"/>
          <p:cNvSpPr/>
          <p:nvPr/>
        </p:nvSpPr>
        <p:spPr>
          <a:xfrm>
            <a:off x="2434082" y="2441413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359" name="Rectangle 359"/>
          <p:cNvSpPr/>
          <p:nvPr/>
        </p:nvSpPr>
        <p:spPr>
          <a:xfrm>
            <a:off x="2434082" y="2621245"/>
            <a:ext cx="6878676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Автор и лектор курса «Система Сбалансированных Показателей» и «Управление изменениями» на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Президентской программе подготовки управленческих кадров (ВГУ, Воронеж, 2017-2022) </a:t>
            </a:r>
          </a:p>
        </p:txBody>
      </p:sp>
      <p:sp>
        <p:nvSpPr>
          <p:cNvPr id="360" name="Rectangle 360"/>
          <p:cNvSpPr/>
          <p:nvPr/>
        </p:nvSpPr>
        <p:spPr>
          <a:xfrm>
            <a:off x="2434082" y="2977861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361" name="Rectangle 361"/>
          <p:cNvSpPr/>
          <p:nvPr/>
        </p:nvSpPr>
        <p:spPr>
          <a:xfrm>
            <a:off x="2434082" y="3156169"/>
            <a:ext cx="7125487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Автор и бизнес-тренер программ «Тайм-менеджмент для руководителя», «Проектное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управление для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бизнеса» и т.д. </a:t>
            </a:r>
          </a:p>
        </p:txBody>
      </p:sp>
      <p:sp>
        <p:nvSpPr>
          <p:cNvPr id="362" name="Rectangle 362"/>
          <p:cNvSpPr/>
          <p:nvPr/>
        </p:nvSpPr>
        <p:spPr>
          <a:xfrm>
            <a:off x="2434082" y="3514309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363" name="Rectangle 363"/>
          <p:cNvSpPr/>
          <p:nvPr/>
        </p:nvSpPr>
        <p:spPr>
          <a:xfrm>
            <a:off x="2434082" y="3692617"/>
            <a:ext cx="5734303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Соавтор и преподава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т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ель курса «Бизнес Психология» (ВИВТ, Воронеж, 2017-2018) </a:t>
            </a:r>
          </a:p>
        </p:txBody>
      </p:sp>
      <p:sp>
        <p:nvSpPr>
          <p:cNvPr id="364" name="Rectangle 364"/>
          <p:cNvSpPr/>
          <p:nvPr/>
        </p:nvSpPr>
        <p:spPr>
          <a:xfrm>
            <a:off x="2434082" y="3871179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365" name="Rectangle 365"/>
          <p:cNvSpPr/>
          <p:nvPr/>
        </p:nvSpPr>
        <p:spPr>
          <a:xfrm>
            <a:off x="2434082" y="4049487"/>
            <a:ext cx="7507072" cy="5724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Тренер на курсах «Управленческие лабири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н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ты» (модульная тренинговая программа по управленческим </a:t>
            </a:r>
          </a:p>
          <a:p>
            <a:pPr marL="0">
              <a:lnSpc>
                <a:spcPts val="1416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навыкам), «Стратеги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ч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еские лабиринты» (м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дульная тренинговая программа по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развит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ю стратегического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мышления) (СТРАКТИКА, 2017-2018) </a:t>
            </a:r>
          </a:p>
        </p:txBody>
      </p:sp>
      <p:sp>
        <p:nvSpPr>
          <p:cNvPr id="366" name="Rectangle 366"/>
          <p:cNvSpPr/>
          <p:nvPr/>
        </p:nvSpPr>
        <p:spPr>
          <a:xfrm>
            <a:off x="2434082" y="4585935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367" name="Rectangle 367"/>
          <p:cNvSpPr/>
          <p:nvPr/>
        </p:nvSpPr>
        <p:spPr>
          <a:xfrm>
            <a:off x="2434082" y="4764243"/>
            <a:ext cx="7249744" cy="3941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Партнер фестиваля З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д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орового образа жизн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«Босиком за здоровьем», модерирование секции «Игровые </a:t>
            </a:r>
          </a:p>
          <a:p>
            <a:pPr marL="0">
              <a:lnSpc>
                <a:spcPts val="1416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технологии для Жизни и Бизнеса» (Отель Яр, июль 2017) </a:t>
            </a:r>
          </a:p>
        </p:txBody>
      </p:sp>
      <p:sp>
        <p:nvSpPr>
          <p:cNvPr id="368" name="Rectangle 368"/>
          <p:cNvSpPr/>
          <p:nvPr/>
        </p:nvSpPr>
        <p:spPr>
          <a:xfrm>
            <a:off x="2434082" y="5122383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369" name="Rectangle 369"/>
          <p:cNvSpPr/>
          <p:nvPr/>
        </p:nvSpPr>
        <p:spPr>
          <a:xfrm>
            <a:off x="2434082" y="5300691"/>
            <a:ext cx="7566279" cy="3930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Организатор и со-ведущий секции «Предпринимательство» и «Школа Предпринимательства» на Областном </a:t>
            </a:r>
          </a:p>
          <a:p>
            <a:pPr marL="0">
              <a:lnSpc>
                <a:spcPts val="1406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молодежном образовательном форуме «Молгород» (2017, 2018, 2019, 2020) </a:t>
            </a:r>
          </a:p>
        </p:txBody>
      </p:sp>
      <p:sp>
        <p:nvSpPr>
          <p:cNvPr id="370" name="Rectangle 370"/>
          <p:cNvSpPr/>
          <p:nvPr/>
        </p:nvSpPr>
        <p:spPr>
          <a:xfrm>
            <a:off x="2434082" y="5659212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371" name="Rectangle 371"/>
          <p:cNvSpPr/>
          <p:nvPr/>
        </p:nvSpPr>
        <p:spPr>
          <a:xfrm>
            <a:off x="2434082" y="5837520"/>
            <a:ext cx="7224014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Модерация стратеги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ч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еских сессий ТОП-клуба управленцев «Точка роста» (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Воронежский региональный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ресурсный центр) (2017-2022) </a:t>
            </a:r>
          </a:p>
        </p:txBody>
      </p:sp>
      <p:sp>
        <p:nvSpPr>
          <p:cNvPr id="372" name="Rectangle 372"/>
          <p:cNvSpPr/>
          <p:nvPr/>
        </p:nvSpPr>
        <p:spPr>
          <a:xfrm>
            <a:off x="2434082" y="6194085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 </a:t>
            </a:r>
          </a:p>
        </p:txBody>
      </p:sp>
      <p:sp>
        <p:nvSpPr>
          <p:cNvPr id="373" name="Rectangle 373"/>
          <p:cNvSpPr/>
          <p:nvPr/>
        </p:nvSpPr>
        <p:spPr>
          <a:xfrm>
            <a:off x="2434082" y="6372393"/>
            <a:ext cx="7079589" cy="3941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Организатор и тренер обучающей сертифи</a:t>
            </a:r>
            <a:r>
              <a:rPr lang="ru-RU" sz="1200" b="0" i="0" spc="-12" baseline="0" dirty="0">
                <a:solidFill>
                  <a:srgbClr val="16191F"/>
                </a:solidFill>
                <a:latin typeface="Cambria"/>
              </a:rPr>
              <a:t>к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ационной программы «Комплексный подх</a:t>
            </a:r>
            <a:r>
              <a:rPr lang="ru-RU" sz="1200" b="0" i="0" spc="-16" baseline="0" dirty="0">
                <a:solidFill>
                  <a:srgbClr val="16191F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д в лечении и </a:t>
            </a:r>
          </a:p>
          <a:p>
            <a:pPr marL="0">
              <a:lnSpc>
                <a:spcPts val="1416"/>
              </a:lnSpc>
            </a:pP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реабилитации завис</a:t>
            </a:r>
            <a:r>
              <a:rPr lang="ru-RU" sz="1200" b="0" i="0" spc="-14" baseline="0" dirty="0">
                <a:solidFill>
                  <a:srgbClr val="16191F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мых от пав» 118 часов в Воронеже (2017-2018) </a:t>
            </a:r>
          </a:p>
        </p:txBody>
      </p:sp>
      <p:sp>
        <p:nvSpPr>
          <p:cNvPr id="374" name="Rectangle 374"/>
          <p:cNvSpPr/>
          <p:nvPr/>
        </p:nvSpPr>
        <p:spPr>
          <a:xfrm>
            <a:off x="2434082" y="6730533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Freeform 375"/>
          <p:cNvSpPr/>
          <p:nvPr/>
        </p:nvSpPr>
        <p:spPr>
          <a:xfrm>
            <a:off x="457200" y="684276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76" name="Freeform 376"/>
          <p:cNvSpPr/>
          <p:nvPr/>
        </p:nvSpPr>
        <p:spPr>
          <a:xfrm>
            <a:off x="457200" y="684276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77" name="Freeform 377"/>
          <p:cNvSpPr/>
          <p:nvPr/>
        </p:nvSpPr>
        <p:spPr>
          <a:xfrm>
            <a:off x="463295" y="684276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78" name="Freeform 378"/>
          <p:cNvSpPr/>
          <p:nvPr/>
        </p:nvSpPr>
        <p:spPr>
          <a:xfrm>
            <a:off x="2363977" y="684276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79" name="Freeform 379"/>
          <p:cNvSpPr/>
          <p:nvPr/>
        </p:nvSpPr>
        <p:spPr>
          <a:xfrm>
            <a:off x="2370073" y="684276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80" name="Freeform 380"/>
          <p:cNvSpPr/>
          <p:nvPr/>
        </p:nvSpPr>
        <p:spPr>
          <a:xfrm>
            <a:off x="10069068" y="684276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81" name="Freeform 381"/>
          <p:cNvSpPr/>
          <p:nvPr/>
        </p:nvSpPr>
        <p:spPr>
          <a:xfrm>
            <a:off x="10069068" y="684276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82" name="Freeform 382"/>
          <p:cNvSpPr/>
          <p:nvPr/>
        </p:nvSpPr>
        <p:spPr>
          <a:xfrm>
            <a:off x="457200" y="690322"/>
            <a:ext cx="6095" cy="6083554"/>
          </a:xfrm>
          <a:custGeom>
            <a:avLst/>
            <a:gdLst/>
            <a:ahLst/>
            <a:cxnLst/>
            <a:rect l="0" t="0" r="0" b="0"/>
            <a:pathLst>
              <a:path w="6095" h="6083554">
                <a:moveTo>
                  <a:pt x="0" y="6083554"/>
                </a:moveTo>
                <a:lnTo>
                  <a:pt x="6095" y="6083554"/>
                </a:lnTo>
                <a:lnTo>
                  <a:pt x="6095" y="0"/>
                </a:lnTo>
                <a:lnTo>
                  <a:pt x="0" y="0"/>
                </a:lnTo>
                <a:lnTo>
                  <a:pt x="0" y="608355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83" name="Freeform 383"/>
          <p:cNvSpPr/>
          <p:nvPr/>
        </p:nvSpPr>
        <p:spPr>
          <a:xfrm>
            <a:off x="457200" y="6773875"/>
            <a:ext cx="6095" cy="6097"/>
          </a:xfrm>
          <a:custGeom>
            <a:avLst/>
            <a:gdLst/>
            <a:ahLst/>
            <a:cxnLst/>
            <a:rect l="0" t="0" r="0" b="0"/>
            <a:pathLst>
              <a:path w="6095" h="6097">
                <a:moveTo>
                  <a:pt x="0" y="6097"/>
                </a:moveTo>
                <a:lnTo>
                  <a:pt x="6095" y="6097"/>
                </a:lnTo>
                <a:lnTo>
                  <a:pt x="6095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84" name="Freeform 384"/>
          <p:cNvSpPr/>
          <p:nvPr/>
        </p:nvSpPr>
        <p:spPr>
          <a:xfrm>
            <a:off x="457200" y="6773875"/>
            <a:ext cx="6095" cy="6097"/>
          </a:xfrm>
          <a:custGeom>
            <a:avLst/>
            <a:gdLst/>
            <a:ahLst/>
            <a:cxnLst/>
            <a:rect l="0" t="0" r="0" b="0"/>
            <a:pathLst>
              <a:path w="6095" h="6097">
                <a:moveTo>
                  <a:pt x="0" y="6097"/>
                </a:moveTo>
                <a:lnTo>
                  <a:pt x="6095" y="6097"/>
                </a:lnTo>
                <a:lnTo>
                  <a:pt x="6095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85" name="Freeform 385"/>
          <p:cNvSpPr/>
          <p:nvPr/>
        </p:nvSpPr>
        <p:spPr>
          <a:xfrm>
            <a:off x="463295" y="6773875"/>
            <a:ext cx="1900683" cy="6097"/>
          </a:xfrm>
          <a:custGeom>
            <a:avLst/>
            <a:gdLst/>
            <a:ahLst/>
            <a:cxnLst/>
            <a:rect l="0" t="0" r="0" b="0"/>
            <a:pathLst>
              <a:path w="1900683" h="6097">
                <a:moveTo>
                  <a:pt x="0" y="6097"/>
                </a:moveTo>
                <a:lnTo>
                  <a:pt x="1900683" y="6097"/>
                </a:lnTo>
                <a:lnTo>
                  <a:pt x="1900683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86" name="Freeform 386"/>
          <p:cNvSpPr/>
          <p:nvPr/>
        </p:nvSpPr>
        <p:spPr>
          <a:xfrm>
            <a:off x="2363977" y="690322"/>
            <a:ext cx="6097" cy="6083554"/>
          </a:xfrm>
          <a:custGeom>
            <a:avLst/>
            <a:gdLst/>
            <a:ahLst/>
            <a:cxnLst/>
            <a:rect l="0" t="0" r="0" b="0"/>
            <a:pathLst>
              <a:path w="6097" h="6083554">
                <a:moveTo>
                  <a:pt x="0" y="6083554"/>
                </a:moveTo>
                <a:lnTo>
                  <a:pt x="6097" y="6083554"/>
                </a:lnTo>
                <a:lnTo>
                  <a:pt x="6097" y="0"/>
                </a:lnTo>
                <a:lnTo>
                  <a:pt x="0" y="0"/>
                </a:lnTo>
                <a:lnTo>
                  <a:pt x="0" y="608355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87" name="Freeform 387"/>
          <p:cNvSpPr/>
          <p:nvPr/>
        </p:nvSpPr>
        <p:spPr>
          <a:xfrm>
            <a:off x="2363977" y="6773875"/>
            <a:ext cx="6097" cy="6097"/>
          </a:xfrm>
          <a:custGeom>
            <a:avLst/>
            <a:gdLst/>
            <a:ahLst/>
            <a:cxnLst/>
            <a:rect l="0" t="0" r="0" b="0"/>
            <a:pathLst>
              <a:path w="6097" h="6097">
                <a:moveTo>
                  <a:pt x="0" y="6097"/>
                </a:moveTo>
                <a:lnTo>
                  <a:pt x="6097" y="6097"/>
                </a:lnTo>
                <a:lnTo>
                  <a:pt x="6097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88" name="Freeform 388"/>
          <p:cNvSpPr/>
          <p:nvPr/>
        </p:nvSpPr>
        <p:spPr>
          <a:xfrm>
            <a:off x="2370073" y="6773875"/>
            <a:ext cx="7698994" cy="6097"/>
          </a:xfrm>
          <a:custGeom>
            <a:avLst/>
            <a:gdLst/>
            <a:ahLst/>
            <a:cxnLst/>
            <a:rect l="0" t="0" r="0" b="0"/>
            <a:pathLst>
              <a:path w="7698994" h="6097">
                <a:moveTo>
                  <a:pt x="0" y="6097"/>
                </a:moveTo>
                <a:lnTo>
                  <a:pt x="7698994" y="6097"/>
                </a:lnTo>
                <a:lnTo>
                  <a:pt x="7698994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89" name="Freeform 389"/>
          <p:cNvSpPr/>
          <p:nvPr/>
        </p:nvSpPr>
        <p:spPr>
          <a:xfrm>
            <a:off x="10069068" y="690322"/>
            <a:ext cx="6096" cy="6083554"/>
          </a:xfrm>
          <a:custGeom>
            <a:avLst/>
            <a:gdLst/>
            <a:ahLst/>
            <a:cxnLst/>
            <a:rect l="0" t="0" r="0" b="0"/>
            <a:pathLst>
              <a:path w="6096" h="6083554">
                <a:moveTo>
                  <a:pt x="0" y="6083554"/>
                </a:moveTo>
                <a:lnTo>
                  <a:pt x="6096" y="6083554"/>
                </a:lnTo>
                <a:lnTo>
                  <a:pt x="6096" y="0"/>
                </a:lnTo>
                <a:lnTo>
                  <a:pt x="0" y="0"/>
                </a:lnTo>
                <a:lnTo>
                  <a:pt x="0" y="608355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90" name="Freeform 390"/>
          <p:cNvSpPr/>
          <p:nvPr/>
        </p:nvSpPr>
        <p:spPr>
          <a:xfrm>
            <a:off x="10069068" y="6773875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91" name="Freeform 391"/>
          <p:cNvSpPr/>
          <p:nvPr/>
        </p:nvSpPr>
        <p:spPr>
          <a:xfrm>
            <a:off x="10069068" y="6773875"/>
            <a:ext cx="6096" cy="6097"/>
          </a:xfrm>
          <a:custGeom>
            <a:avLst/>
            <a:gdLst/>
            <a:ahLst/>
            <a:cxnLst/>
            <a:rect l="0" t="0" r="0" b="0"/>
            <a:pathLst>
              <a:path w="6096" h="6097">
                <a:moveTo>
                  <a:pt x="0" y="6097"/>
                </a:moveTo>
                <a:lnTo>
                  <a:pt x="6096" y="6097"/>
                </a:lnTo>
                <a:lnTo>
                  <a:pt x="6096" y="0"/>
                </a:lnTo>
                <a:lnTo>
                  <a:pt x="0" y="0"/>
                </a:lnTo>
                <a:lnTo>
                  <a:pt x="0" y="609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92" name="Rectangle 392"/>
          <p:cNvSpPr/>
          <p:nvPr/>
        </p:nvSpPr>
        <p:spPr>
          <a:xfrm>
            <a:off x="5347080" y="413082"/>
            <a:ext cx="50673" cy="269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93" name="Rectangle 393"/>
          <p:cNvSpPr/>
          <p:nvPr/>
        </p:nvSpPr>
        <p:spPr>
          <a:xfrm>
            <a:off x="2434082" y="654904"/>
            <a:ext cx="7200645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Спикер площадки «Наставничество в Бизнесе» форума «Global Mentori» Фонда Рыбако</a:t>
            </a:r>
            <a:r>
              <a:rPr lang="ru-RU" sz="1200" b="0" i="0" spc="-16" baseline="0" dirty="0">
                <a:solidFill>
                  <a:srgbClr val="16191F"/>
                </a:solidFill>
                <a:latin typeface="Cambria"/>
              </a:rPr>
              <a:t>в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а (ноябрь 2017) </a:t>
            </a:r>
          </a:p>
        </p:txBody>
      </p:sp>
      <p:sp>
        <p:nvSpPr>
          <p:cNvPr id="394" name="Rectangle 394"/>
          <p:cNvSpPr/>
          <p:nvPr/>
        </p:nvSpPr>
        <p:spPr>
          <a:xfrm>
            <a:off x="2434082" y="833212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 </a:t>
            </a:r>
          </a:p>
        </p:txBody>
      </p:sp>
      <p:sp>
        <p:nvSpPr>
          <p:cNvPr id="395" name="Rectangle 395"/>
          <p:cNvSpPr/>
          <p:nvPr/>
        </p:nvSpPr>
        <p:spPr>
          <a:xfrm>
            <a:off x="2434082" y="1011520"/>
            <a:ext cx="6855967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Спикер площадки Ф</a:t>
            </a:r>
            <a:r>
              <a:rPr lang="ru-RU" sz="1200" b="0" i="0" spc="-14" baseline="0" dirty="0">
                <a:solidFill>
                  <a:srgbClr val="16191F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рума «Youth Business International» и Инсти</a:t>
            </a:r>
            <a:r>
              <a:rPr lang="ru-RU" sz="1200" b="0" i="0" spc="-16" baseline="0" dirty="0">
                <a:solidFill>
                  <a:srgbClr val="16191F"/>
                </a:solidFill>
                <a:latin typeface="Cambria"/>
              </a:rPr>
              <a:t>т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ута Наставничество (2017, 2018) </a:t>
            </a:r>
          </a:p>
        </p:txBody>
      </p:sp>
      <p:sp>
        <p:nvSpPr>
          <p:cNvPr id="396" name="Rectangle 396"/>
          <p:cNvSpPr/>
          <p:nvPr/>
        </p:nvSpPr>
        <p:spPr>
          <a:xfrm>
            <a:off x="2434082" y="1191352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 </a:t>
            </a:r>
          </a:p>
        </p:txBody>
      </p:sp>
      <p:sp>
        <p:nvSpPr>
          <p:cNvPr id="397" name="Rectangle 397"/>
          <p:cNvSpPr/>
          <p:nvPr/>
        </p:nvSpPr>
        <p:spPr>
          <a:xfrm>
            <a:off x="2434082" y="1369660"/>
            <a:ext cx="7016241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Соорганизатор, спикер и тренер Форумов и Программ для студентов и молодых предпринимателей: </a:t>
            </a:r>
          </a:p>
        </p:txBody>
      </p:sp>
      <p:sp>
        <p:nvSpPr>
          <p:cNvPr id="398" name="Rectangle 398"/>
          <p:cNvSpPr/>
          <p:nvPr/>
        </p:nvSpPr>
        <p:spPr>
          <a:xfrm>
            <a:off x="2434082" y="1547968"/>
            <a:ext cx="6372860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- Молодежной образ</a:t>
            </a:r>
            <a:r>
              <a:rPr lang="ru-RU" sz="1200" b="0" i="0" spc="-14" baseline="0" dirty="0">
                <a:solidFill>
                  <a:srgbClr val="16191F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вательной програм</a:t>
            </a:r>
            <a:r>
              <a:rPr lang="ru-RU" sz="1200" b="0" i="0" spc="-17" baseline="0" dirty="0">
                <a:solidFill>
                  <a:srgbClr val="16191F"/>
                </a:solidFill>
                <a:latin typeface="Cambria"/>
              </a:rPr>
              <a:t>м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ы экономики и управления «Интеграци</a:t>
            </a:r>
            <a:r>
              <a:rPr lang="ru-RU" sz="1200" b="0" i="0" spc="-11" baseline="0" dirty="0">
                <a:solidFill>
                  <a:srgbClr val="16191F"/>
                </a:solidFill>
                <a:latin typeface="Cambria"/>
              </a:rPr>
              <a:t>я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» (2018) </a:t>
            </a:r>
          </a:p>
        </p:txBody>
      </p:sp>
      <p:sp>
        <p:nvSpPr>
          <p:cNvPr id="399" name="Rectangle 399"/>
          <p:cNvSpPr/>
          <p:nvPr/>
        </p:nvSpPr>
        <p:spPr>
          <a:xfrm>
            <a:off x="2434082" y="1726276"/>
            <a:ext cx="3606419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- Форума Молодых Лидеров «YouLead» (2017, 2018) </a:t>
            </a:r>
          </a:p>
        </p:txBody>
      </p:sp>
      <p:sp>
        <p:nvSpPr>
          <p:cNvPr id="400" name="Rectangle 400"/>
          <p:cNvSpPr/>
          <p:nvPr/>
        </p:nvSpPr>
        <p:spPr>
          <a:xfrm>
            <a:off x="2434082" y="1906108"/>
            <a:ext cx="4084955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- Форум «Социальное предпринимательство» (2017, 2018) </a:t>
            </a:r>
          </a:p>
        </p:txBody>
      </p:sp>
      <p:sp>
        <p:nvSpPr>
          <p:cNvPr id="401" name="Rectangle 401"/>
          <p:cNvSpPr/>
          <p:nvPr/>
        </p:nvSpPr>
        <p:spPr>
          <a:xfrm>
            <a:off x="2434082" y="2084416"/>
            <a:ext cx="7490206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- Форум «Школа Предпринимательства» и «Траектория развити</a:t>
            </a:r>
            <a:r>
              <a:rPr lang="ru-RU" sz="1200" b="0" i="0" spc="-15" baseline="0" dirty="0">
                <a:solidFill>
                  <a:srgbClr val="16191F"/>
                </a:solidFill>
                <a:latin typeface="Cambria"/>
              </a:rPr>
              <a:t>я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» ВОРОНЕЖСКОЙ ОБЛАСТИ – (2018, 2019) </a:t>
            </a:r>
          </a:p>
        </p:txBody>
      </p:sp>
      <p:sp>
        <p:nvSpPr>
          <p:cNvPr id="402" name="Rectangle 402"/>
          <p:cNvSpPr/>
          <p:nvPr/>
        </p:nvSpPr>
        <p:spPr>
          <a:xfrm>
            <a:off x="2434082" y="2263105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 </a:t>
            </a:r>
          </a:p>
        </p:txBody>
      </p:sp>
      <p:sp>
        <p:nvSpPr>
          <p:cNvPr id="403" name="Rectangle 403"/>
          <p:cNvSpPr/>
          <p:nvPr/>
        </p:nvSpPr>
        <p:spPr>
          <a:xfrm>
            <a:off x="2434082" y="2441413"/>
            <a:ext cx="6959041" cy="5724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Организатор и спи</a:t>
            </a:r>
            <a:r>
              <a:rPr lang="ru-RU" sz="1200" b="0" i="0" spc="-12" baseline="0" dirty="0">
                <a:solidFill>
                  <a:srgbClr val="16191F"/>
                </a:solidFill>
                <a:latin typeface="Cambria"/>
              </a:rPr>
              <a:t>к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ер областных, городски</a:t>
            </a:r>
            <a:r>
              <a:rPr lang="ru-RU" sz="1200" b="0" i="0" spc="-17" baseline="0" dirty="0">
                <a:solidFill>
                  <a:srgbClr val="16191F"/>
                </a:solidFill>
                <a:latin typeface="Cambria"/>
              </a:rPr>
              <a:t>х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 форумов и семинаров для предпринимателей области, </a:t>
            </a:r>
          </a:p>
          <a:p>
            <a:pPr marL="0">
              <a:lnSpc>
                <a:spcPts val="1416"/>
              </a:lnSpc>
            </a:pP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совместно с ЦПП (Центр поддержки предпринимателей) и Департаментом предприн</a:t>
            </a:r>
            <a:r>
              <a:rPr lang="ru-RU" sz="1200" b="0" i="0" spc="-11" baseline="0" dirty="0">
                <a:solidFill>
                  <a:srgbClr val="16191F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мательства и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торговли ВО (2017-2021). </a:t>
            </a:r>
          </a:p>
        </p:txBody>
      </p:sp>
      <p:sp>
        <p:nvSpPr>
          <p:cNvPr id="404" name="Rectangle 404"/>
          <p:cNvSpPr/>
          <p:nvPr/>
        </p:nvSpPr>
        <p:spPr>
          <a:xfrm>
            <a:off x="2434082" y="2977861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 </a:t>
            </a:r>
          </a:p>
        </p:txBody>
      </p:sp>
      <p:sp>
        <p:nvSpPr>
          <p:cNvPr id="405" name="Rectangle 405"/>
          <p:cNvSpPr/>
          <p:nvPr/>
        </p:nvSpPr>
        <p:spPr>
          <a:xfrm>
            <a:off x="2434082" y="3156169"/>
            <a:ext cx="7528941" cy="5724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Участие в работе орг</a:t>
            </a:r>
            <a:r>
              <a:rPr lang="ru-RU" sz="1200" b="0" i="0" spc="-12" baseline="0" dirty="0">
                <a:solidFill>
                  <a:srgbClr val="16191F"/>
                </a:solidFill>
                <a:latin typeface="Cambria"/>
              </a:rPr>
              <a:t>к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омитета 4-го и 5-го Воронежского Форума Предпр</a:t>
            </a:r>
            <a:r>
              <a:rPr lang="ru-RU" sz="1200" b="0" i="0" spc="-13" baseline="0" dirty="0">
                <a:solidFill>
                  <a:srgbClr val="16191F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нимателей, м</a:t>
            </a:r>
            <a:r>
              <a:rPr lang="ru-RU" sz="1200" b="0" i="0" spc="-14" baseline="0" dirty="0">
                <a:solidFill>
                  <a:srgbClr val="16191F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дерация и участие в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качестве ведущей и спикера на секции «Генерация бизнес-иде</a:t>
            </a:r>
            <a:r>
              <a:rPr lang="ru-RU" sz="1200" b="0" i="0" spc="-13" baseline="0" dirty="0">
                <a:solidFill>
                  <a:srgbClr val="16191F"/>
                </a:solidFill>
                <a:latin typeface="Cambria"/>
              </a:rPr>
              <a:t>й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. Расширяем границы пр</a:t>
            </a:r>
            <a:r>
              <a:rPr lang="ru-RU" sz="1200" b="0" i="0" spc="-12" baseline="0" dirty="0">
                <a:solidFill>
                  <a:srgbClr val="16191F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вычного» (ноябрь </a:t>
            </a:r>
          </a:p>
          <a:p>
            <a:pPr marL="0">
              <a:lnSpc>
                <a:spcPts val="1415"/>
              </a:lnSpc>
            </a:pP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2017), «Путь предпринимательства: большие советы для малого бизнеса» (2018), «Наставничество - путь к </a:t>
            </a:r>
          </a:p>
        </p:txBody>
      </p:sp>
      <p:sp>
        <p:nvSpPr>
          <p:cNvPr id="406" name="Rectangle 406"/>
          <p:cNvSpPr/>
          <p:nvPr/>
        </p:nvSpPr>
        <p:spPr>
          <a:xfrm>
            <a:off x="2434082" y="3692617"/>
            <a:ext cx="1082420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успеху» (2018). </a:t>
            </a:r>
          </a:p>
        </p:txBody>
      </p:sp>
      <p:sp>
        <p:nvSpPr>
          <p:cNvPr id="407" name="Rectangle 407"/>
          <p:cNvSpPr/>
          <p:nvPr/>
        </p:nvSpPr>
        <p:spPr>
          <a:xfrm>
            <a:off x="2434082" y="3871179"/>
            <a:ext cx="7283882" cy="5724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Участие в работе орг</a:t>
            </a:r>
            <a:r>
              <a:rPr lang="ru-RU" sz="1200" b="0" i="0" spc="-12" baseline="0" dirty="0">
                <a:solidFill>
                  <a:srgbClr val="16191F"/>
                </a:solidFill>
                <a:latin typeface="Cambria"/>
              </a:rPr>
              <a:t>к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омитета 7-го Воронежского Форума Предпринимателей, модерация и участие в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качестве ведущей и спикера на секции «Женское предпринимательство. Нам есть чем гордится и к чему </a:t>
            </a:r>
          </a:p>
          <a:p>
            <a:pPr marL="0">
              <a:lnSpc>
                <a:spcPts val="1416"/>
              </a:lnSpc>
            </a:pP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стремится». </a:t>
            </a:r>
          </a:p>
        </p:txBody>
      </p:sp>
      <p:sp>
        <p:nvSpPr>
          <p:cNvPr id="408" name="Rectangle 408"/>
          <p:cNvSpPr/>
          <p:nvPr/>
        </p:nvSpPr>
        <p:spPr>
          <a:xfrm>
            <a:off x="2434082" y="4407627"/>
            <a:ext cx="5769355" cy="570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u="sng" spc="0" baseline="0" dirty="0">
                <a:solidFill>
                  <a:srgbClr val="0000FF"/>
                </a:solidFill>
                <a:latin typeface="Cambria"/>
                <a:hlinkClick r:id="rId2"/>
              </a:rPr>
              <a:t>http://expoeventhall.ru/vfp2017/programme/</a:t>
            </a:r>
            <a:r>
              <a:rPr lang="ru-RU" sz="1200" b="0" i="0" spc="0" baseline="0" dirty="0">
                <a:solidFill>
                  <a:srgbClr val="0000FF"/>
                </a:solidFill>
                <a:latin typeface="Cambria"/>
                <a:hlinkClick r:id="rId2"/>
              </a:rPr>
              <a:t> </a:t>
            </a:r>
          </a:p>
          <a:p>
            <a:pPr marL="0">
              <a:lnSpc>
                <a:spcPts val="1404"/>
              </a:lnSpc>
            </a:pPr>
            <a:r>
              <a:rPr lang="ru-RU" sz="1200" b="0" i="0" u="sng" spc="0" baseline="0" dirty="0">
                <a:solidFill>
                  <a:srgbClr val="0000FF"/>
                </a:solidFill>
                <a:latin typeface="Cambria"/>
                <a:hlinkClick r:id="rId3"/>
              </a:rPr>
              <a:t>http://expoeventhall.ru/events/9-voronezhskiy-forum-predprinimateley/program</a:t>
            </a:r>
            <a:r>
              <a:rPr lang="ru-RU" sz="1200" b="0" i="0" spc="0" baseline="0" dirty="0">
                <a:solidFill>
                  <a:srgbClr val="0000FF"/>
                </a:solidFill>
                <a:latin typeface="Cambria"/>
                <a:hlinkClick r:id="rId3"/>
              </a:rPr>
              <a:t> </a:t>
            </a:r>
          </a:p>
          <a:p>
            <a:pPr marL="0">
              <a:lnSpc>
                <a:spcPts val="1403"/>
              </a:lnSpc>
            </a:pPr>
            <a:r>
              <a:rPr lang="ru-RU" sz="1200" b="0" i="0" u="sng" spc="0" baseline="0" dirty="0">
                <a:solidFill>
                  <a:srgbClr val="0000FF"/>
                </a:solidFill>
                <a:latin typeface="Cambria"/>
                <a:hlinkClick r:id="rId4"/>
              </a:rPr>
              <a:t>http://expoeventhall.ru/events/65-vii-voronezhskiy-forum-predprinimateley/program</a:t>
            </a:r>
            <a:r>
              <a:rPr lang="ru-RU" sz="1200" b="0" i="0" spc="0" baseline="0" dirty="0">
                <a:solidFill>
                  <a:srgbClr val="0000FF"/>
                </a:solidFill>
                <a:latin typeface="Cambria"/>
              </a:rPr>
              <a:t> </a:t>
            </a:r>
          </a:p>
        </p:txBody>
      </p:sp>
      <p:sp>
        <p:nvSpPr>
          <p:cNvPr id="409" name="Rectangle 409"/>
          <p:cNvSpPr/>
          <p:nvPr/>
        </p:nvSpPr>
        <p:spPr>
          <a:xfrm>
            <a:off x="2434082" y="4944075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FF"/>
                </a:solidFill>
                <a:latin typeface="Cambria"/>
              </a:rPr>
              <a:t> </a:t>
            </a:r>
          </a:p>
        </p:txBody>
      </p:sp>
      <p:sp>
        <p:nvSpPr>
          <p:cNvPr id="410" name="Rectangle 410"/>
          <p:cNvSpPr/>
          <p:nvPr/>
        </p:nvSpPr>
        <p:spPr>
          <a:xfrm>
            <a:off x="2434082" y="5122383"/>
            <a:ext cx="7576895" cy="7554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Участие в работе орг</a:t>
            </a:r>
            <a:r>
              <a:rPr lang="ru-RU" sz="1200" b="0" i="0" spc="-12" baseline="0" dirty="0">
                <a:solidFill>
                  <a:srgbClr val="16191F"/>
                </a:solidFill>
                <a:latin typeface="Cambria"/>
              </a:rPr>
              <a:t>к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омитета Форум и Премия Столля (2017, 2018, 2019), модерация и участие в качестве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ведущей и спикера на секциях «Социальное предпринимательство – драйвер экономи</a:t>
            </a:r>
            <a:r>
              <a:rPr lang="ru-RU" sz="1200" b="0" i="0" spc="-12" baseline="0" dirty="0">
                <a:solidFill>
                  <a:srgbClr val="16191F"/>
                </a:solidFill>
                <a:latin typeface="Cambria"/>
              </a:rPr>
              <a:t>к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и» (2017),  «Построй </a:t>
            </a:r>
          </a:p>
          <a:p>
            <a:pPr marL="0">
              <a:lnSpc>
                <a:spcPts val="1416"/>
              </a:lnSpc>
            </a:pP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свой бизнес с государственной поддержко</a:t>
            </a:r>
            <a:r>
              <a:rPr lang="ru-RU" sz="1200" b="0" i="0" spc="-14" baseline="0" dirty="0">
                <a:solidFill>
                  <a:srgbClr val="16191F"/>
                </a:solidFill>
                <a:latin typeface="Cambria"/>
              </a:rPr>
              <a:t>й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»,</a:t>
            </a:r>
            <a:r>
              <a:rPr lang="ru-RU" sz="1103" b="0" i="0" spc="0" baseline="0" dirty="0">
                <a:solidFill>
                  <a:srgbClr val="000000"/>
                </a:solidFill>
                <a:latin typeface="Calibri"/>
              </a:rPr>
              <a:t> «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Женский бизнес –</a:t>
            </a:r>
            <a:r>
              <a:rPr lang="ru-RU" sz="1200" b="0" i="0" spc="-13" baseline="0" dirty="0">
                <a:solidFill>
                  <a:srgbClr val="16191F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миссия выполнима!» (2018). «Молодежный </a:t>
            </a:r>
          </a:p>
          <a:p>
            <a:pPr marL="0">
              <a:lnSpc>
                <a:spcPts val="1440"/>
              </a:lnSpc>
            </a:pP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бизнес» (2</a:t>
            </a:r>
            <a:r>
              <a:rPr lang="ru-RU" sz="1103" b="0" i="0" spc="0" baseline="0" dirty="0">
                <a:solidFill>
                  <a:srgbClr val="16191F"/>
                </a:solidFill>
                <a:latin typeface="Calibri"/>
              </a:rPr>
              <a:t>019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), «Жен</a:t>
            </a:r>
            <a:r>
              <a:rPr lang="ru-RU" sz="1200" b="0" i="0" spc="-14" baseline="0" dirty="0">
                <a:solidFill>
                  <a:srgbClr val="16191F"/>
                </a:solidFill>
                <a:latin typeface="Cambria"/>
              </a:rPr>
              <a:t>с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кое предпринимател</a:t>
            </a:r>
            <a:r>
              <a:rPr lang="ru-RU" sz="1200" b="0" i="0" spc="-15" baseline="0" dirty="0">
                <a:solidFill>
                  <a:srgbClr val="16191F"/>
                </a:solidFill>
                <a:latin typeface="Cambria"/>
              </a:rPr>
              <a:t>ь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ство. Форсайт-сессия» (2019) </a:t>
            </a:r>
          </a:p>
        </p:txBody>
      </p:sp>
      <p:sp>
        <p:nvSpPr>
          <p:cNvPr id="411" name="Rectangle 411"/>
          <p:cNvSpPr/>
          <p:nvPr/>
        </p:nvSpPr>
        <p:spPr>
          <a:xfrm>
            <a:off x="2434082" y="5845140"/>
            <a:ext cx="2150744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u="sng" spc="0" baseline="0" dirty="0">
                <a:solidFill>
                  <a:srgbClr val="0000FF"/>
                </a:solidFill>
                <a:latin typeface="Cambria"/>
                <a:hlinkClick r:id="rId5"/>
              </a:rPr>
              <a:t>http://forumstollya.ru/program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  <a:hlinkClick r:id="rId5"/>
              </a:rPr>
              <a:t> </a:t>
            </a:r>
          </a:p>
        </p:txBody>
      </p:sp>
      <p:sp>
        <p:nvSpPr>
          <p:cNvPr id="412" name="Rectangle 412"/>
          <p:cNvSpPr/>
          <p:nvPr/>
        </p:nvSpPr>
        <p:spPr>
          <a:xfrm>
            <a:off x="2434082" y="6023448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 </a:t>
            </a:r>
          </a:p>
        </p:txBody>
      </p:sp>
      <p:sp>
        <p:nvSpPr>
          <p:cNvPr id="413" name="Rectangle 413"/>
          <p:cNvSpPr/>
          <p:nvPr/>
        </p:nvSpPr>
        <p:spPr>
          <a:xfrm>
            <a:off x="2434082" y="6201705"/>
            <a:ext cx="7389292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Фестиваль трансфор</a:t>
            </a:r>
            <a:r>
              <a:rPr lang="ru-RU" sz="1200" b="0" i="0" spc="-13" baseline="0" dirty="0">
                <a:solidFill>
                  <a:srgbClr val="16191F"/>
                </a:solidFill>
                <a:latin typeface="Cambria"/>
              </a:rPr>
              <a:t>м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ационных и бизнес- игр «Другие Игры» - игропракти</a:t>
            </a:r>
            <a:r>
              <a:rPr lang="ru-RU" sz="1200" b="0" i="0" spc="-11" baseline="0" dirty="0">
                <a:solidFill>
                  <a:srgbClr val="16191F"/>
                </a:solidFill>
                <a:latin typeface="Cambria"/>
              </a:rPr>
              <a:t>к</a:t>
            </a: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, ведущая стратегических игр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16191F"/>
                </a:solidFill>
                <a:latin typeface="Cambria"/>
              </a:rPr>
              <a:t>(2018). </a:t>
            </a:r>
          </a:p>
        </p:txBody>
      </p:sp>
      <p:sp>
        <p:nvSpPr>
          <p:cNvPr id="414" name="Rectangle 414"/>
          <p:cNvSpPr/>
          <p:nvPr/>
        </p:nvSpPr>
        <p:spPr>
          <a:xfrm>
            <a:off x="2434082" y="6559845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reeform 415"/>
          <p:cNvSpPr/>
          <p:nvPr/>
        </p:nvSpPr>
        <p:spPr>
          <a:xfrm>
            <a:off x="457200" y="684276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16" name="Freeform 416"/>
          <p:cNvSpPr/>
          <p:nvPr/>
        </p:nvSpPr>
        <p:spPr>
          <a:xfrm>
            <a:off x="457200" y="684276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17" name="Freeform 417"/>
          <p:cNvSpPr/>
          <p:nvPr/>
        </p:nvSpPr>
        <p:spPr>
          <a:xfrm>
            <a:off x="463295" y="684276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18" name="Freeform 418"/>
          <p:cNvSpPr/>
          <p:nvPr/>
        </p:nvSpPr>
        <p:spPr>
          <a:xfrm>
            <a:off x="2363977" y="684276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19" name="Freeform 419"/>
          <p:cNvSpPr/>
          <p:nvPr/>
        </p:nvSpPr>
        <p:spPr>
          <a:xfrm>
            <a:off x="2370073" y="684276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20" name="Freeform 420"/>
          <p:cNvSpPr/>
          <p:nvPr/>
        </p:nvSpPr>
        <p:spPr>
          <a:xfrm>
            <a:off x="10069068" y="684276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21" name="Freeform 421"/>
          <p:cNvSpPr/>
          <p:nvPr/>
        </p:nvSpPr>
        <p:spPr>
          <a:xfrm>
            <a:off x="10069068" y="684276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22" name="Freeform 422"/>
          <p:cNvSpPr/>
          <p:nvPr/>
        </p:nvSpPr>
        <p:spPr>
          <a:xfrm>
            <a:off x="457200" y="690322"/>
            <a:ext cx="6095" cy="1251508"/>
          </a:xfrm>
          <a:custGeom>
            <a:avLst/>
            <a:gdLst/>
            <a:ahLst/>
            <a:cxnLst/>
            <a:rect l="0" t="0" r="0" b="0"/>
            <a:pathLst>
              <a:path w="6095" h="1251508">
                <a:moveTo>
                  <a:pt x="0" y="1251508"/>
                </a:moveTo>
                <a:lnTo>
                  <a:pt x="6095" y="1251508"/>
                </a:lnTo>
                <a:lnTo>
                  <a:pt x="6095" y="0"/>
                </a:lnTo>
                <a:lnTo>
                  <a:pt x="0" y="0"/>
                </a:lnTo>
                <a:lnTo>
                  <a:pt x="0" y="125150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23" name="Freeform 423"/>
          <p:cNvSpPr/>
          <p:nvPr/>
        </p:nvSpPr>
        <p:spPr>
          <a:xfrm>
            <a:off x="2363977" y="690322"/>
            <a:ext cx="6097" cy="1251508"/>
          </a:xfrm>
          <a:custGeom>
            <a:avLst/>
            <a:gdLst/>
            <a:ahLst/>
            <a:cxnLst/>
            <a:rect l="0" t="0" r="0" b="0"/>
            <a:pathLst>
              <a:path w="6097" h="1251508">
                <a:moveTo>
                  <a:pt x="0" y="1251508"/>
                </a:moveTo>
                <a:lnTo>
                  <a:pt x="6097" y="1251508"/>
                </a:lnTo>
                <a:lnTo>
                  <a:pt x="6097" y="0"/>
                </a:lnTo>
                <a:lnTo>
                  <a:pt x="0" y="0"/>
                </a:lnTo>
                <a:lnTo>
                  <a:pt x="0" y="125150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24" name="Freeform 424"/>
          <p:cNvSpPr/>
          <p:nvPr/>
        </p:nvSpPr>
        <p:spPr>
          <a:xfrm>
            <a:off x="10069068" y="690322"/>
            <a:ext cx="6096" cy="1251508"/>
          </a:xfrm>
          <a:custGeom>
            <a:avLst/>
            <a:gdLst/>
            <a:ahLst/>
            <a:cxnLst/>
            <a:rect l="0" t="0" r="0" b="0"/>
            <a:pathLst>
              <a:path w="6096" h="1251508">
                <a:moveTo>
                  <a:pt x="0" y="1251508"/>
                </a:moveTo>
                <a:lnTo>
                  <a:pt x="6096" y="1251508"/>
                </a:lnTo>
                <a:lnTo>
                  <a:pt x="6096" y="0"/>
                </a:lnTo>
                <a:lnTo>
                  <a:pt x="0" y="0"/>
                </a:lnTo>
                <a:lnTo>
                  <a:pt x="0" y="125150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25" name="Freeform 425"/>
          <p:cNvSpPr/>
          <p:nvPr/>
        </p:nvSpPr>
        <p:spPr>
          <a:xfrm>
            <a:off x="457200" y="1941830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26" name="Freeform 426"/>
          <p:cNvSpPr/>
          <p:nvPr/>
        </p:nvSpPr>
        <p:spPr>
          <a:xfrm>
            <a:off x="463295" y="1941830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27" name="Freeform 427"/>
          <p:cNvSpPr/>
          <p:nvPr/>
        </p:nvSpPr>
        <p:spPr>
          <a:xfrm>
            <a:off x="2363977" y="1941830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28" name="Freeform 428"/>
          <p:cNvSpPr/>
          <p:nvPr/>
        </p:nvSpPr>
        <p:spPr>
          <a:xfrm>
            <a:off x="2370073" y="1941830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29" name="Freeform 429"/>
          <p:cNvSpPr/>
          <p:nvPr/>
        </p:nvSpPr>
        <p:spPr>
          <a:xfrm>
            <a:off x="10069068" y="1941830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30" name="Freeform 430"/>
          <p:cNvSpPr/>
          <p:nvPr/>
        </p:nvSpPr>
        <p:spPr>
          <a:xfrm>
            <a:off x="457200" y="1948053"/>
            <a:ext cx="6095" cy="1810766"/>
          </a:xfrm>
          <a:custGeom>
            <a:avLst/>
            <a:gdLst/>
            <a:ahLst/>
            <a:cxnLst/>
            <a:rect l="0" t="0" r="0" b="0"/>
            <a:pathLst>
              <a:path w="6095" h="1810766">
                <a:moveTo>
                  <a:pt x="0" y="1810766"/>
                </a:moveTo>
                <a:lnTo>
                  <a:pt x="6095" y="1810766"/>
                </a:lnTo>
                <a:lnTo>
                  <a:pt x="6095" y="0"/>
                </a:lnTo>
                <a:lnTo>
                  <a:pt x="0" y="0"/>
                </a:lnTo>
                <a:lnTo>
                  <a:pt x="0" y="181076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31" name="Freeform 431"/>
          <p:cNvSpPr/>
          <p:nvPr/>
        </p:nvSpPr>
        <p:spPr>
          <a:xfrm>
            <a:off x="2363977" y="1948053"/>
            <a:ext cx="6097" cy="1810766"/>
          </a:xfrm>
          <a:custGeom>
            <a:avLst/>
            <a:gdLst/>
            <a:ahLst/>
            <a:cxnLst/>
            <a:rect l="0" t="0" r="0" b="0"/>
            <a:pathLst>
              <a:path w="6097" h="1810766">
                <a:moveTo>
                  <a:pt x="0" y="1810766"/>
                </a:moveTo>
                <a:lnTo>
                  <a:pt x="6097" y="1810766"/>
                </a:lnTo>
                <a:lnTo>
                  <a:pt x="6097" y="0"/>
                </a:lnTo>
                <a:lnTo>
                  <a:pt x="0" y="0"/>
                </a:lnTo>
                <a:lnTo>
                  <a:pt x="0" y="181076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32" name="Freeform 432"/>
          <p:cNvSpPr/>
          <p:nvPr/>
        </p:nvSpPr>
        <p:spPr>
          <a:xfrm>
            <a:off x="10069068" y="1948053"/>
            <a:ext cx="6096" cy="1810766"/>
          </a:xfrm>
          <a:custGeom>
            <a:avLst/>
            <a:gdLst/>
            <a:ahLst/>
            <a:cxnLst/>
            <a:rect l="0" t="0" r="0" b="0"/>
            <a:pathLst>
              <a:path w="6096" h="1810766">
                <a:moveTo>
                  <a:pt x="0" y="1810766"/>
                </a:moveTo>
                <a:lnTo>
                  <a:pt x="6096" y="1810766"/>
                </a:lnTo>
                <a:lnTo>
                  <a:pt x="6096" y="0"/>
                </a:lnTo>
                <a:lnTo>
                  <a:pt x="0" y="0"/>
                </a:lnTo>
                <a:lnTo>
                  <a:pt x="0" y="181076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33" name="Freeform 433"/>
          <p:cNvSpPr/>
          <p:nvPr/>
        </p:nvSpPr>
        <p:spPr>
          <a:xfrm>
            <a:off x="457200" y="3758820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34" name="Freeform 434"/>
          <p:cNvSpPr/>
          <p:nvPr/>
        </p:nvSpPr>
        <p:spPr>
          <a:xfrm>
            <a:off x="463295" y="3758820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35" name="Freeform 435"/>
          <p:cNvSpPr/>
          <p:nvPr/>
        </p:nvSpPr>
        <p:spPr>
          <a:xfrm>
            <a:off x="2363977" y="3758820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36" name="Freeform 436"/>
          <p:cNvSpPr/>
          <p:nvPr/>
        </p:nvSpPr>
        <p:spPr>
          <a:xfrm>
            <a:off x="2370073" y="3758820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37" name="Freeform 437"/>
          <p:cNvSpPr/>
          <p:nvPr/>
        </p:nvSpPr>
        <p:spPr>
          <a:xfrm>
            <a:off x="10069068" y="3758820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38" name="Freeform 438"/>
          <p:cNvSpPr/>
          <p:nvPr/>
        </p:nvSpPr>
        <p:spPr>
          <a:xfrm>
            <a:off x="457200" y="3764865"/>
            <a:ext cx="6095" cy="3037967"/>
          </a:xfrm>
          <a:custGeom>
            <a:avLst/>
            <a:gdLst/>
            <a:ahLst/>
            <a:cxnLst/>
            <a:rect l="0" t="0" r="0" b="0"/>
            <a:pathLst>
              <a:path w="6095" h="3037967">
                <a:moveTo>
                  <a:pt x="0" y="3037967"/>
                </a:moveTo>
                <a:lnTo>
                  <a:pt x="6095" y="3037967"/>
                </a:lnTo>
                <a:lnTo>
                  <a:pt x="6095" y="0"/>
                </a:lnTo>
                <a:lnTo>
                  <a:pt x="0" y="0"/>
                </a:lnTo>
                <a:lnTo>
                  <a:pt x="0" y="303796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39" name="Freeform 439"/>
          <p:cNvSpPr/>
          <p:nvPr/>
        </p:nvSpPr>
        <p:spPr>
          <a:xfrm>
            <a:off x="457200" y="6802832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40" name="Freeform 440"/>
          <p:cNvSpPr/>
          <p:nvPr/>
        </p:nvSpPr>
        <p:spPr>
          <a:xfrm>
            <a:off x="457200" y="6802832"/>
            <a:ext cx="6095" cy="6096"/>
          </a:xfrm>
          <a:custGeom>
            <a:avLst/>
            <a:gdLst/>
            <a:ahLst/>
            <a:cxnLst/>
            <a:rect l="0" t="0" r="0" b="0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41" name="Freeform 441"/>
          <p:cNvSpPr/>
          <p:nvPr/>
        </p:nvSpPr>
        <p:spPr>
          <a:xfrm>
            <a:off x="463295" y="6802832"/>
            <a:ext cx="1900683" cy="6096"/>
          </a:xfrm>
          <a:custGeom>
            <a:avLst/>
            <a:gdLst/>
            <a:ahLst/>
            <a:cxnLst/>
            <a:rect l="0" t="0" r="0" b="0"/>
            <a:pathLst>
              <a:path w="1900683" h="6096">
                <a:moveTo>
                  <a:pt x="0" y="6096"/>
                </a:moveTo>
                <a:lnTo>
                  <a:pt x="1900683" y="6096"/>
                </a:lnTo>
                <a:lnTo>
                  <a:pt x="190068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42" name="Freeform 442"/>
          <p:cNvSpPr/>
          <p:nvPr/>
        </p:nvSpPr>
        <p:spPr>
          <a:xfrm>
            <a:off x="2363977" y="3764865"/>
            <a:ext cx="6097" cy="3037967"/>
          </a:xfrm>
          <a:custGeom>
            <a:avLst/>
            <a:gdLst/>
            <a:ahLst/>
            <a:cxnLst/>
            <a:rect l="0" t="0" r="0" b="0"/>
            <a:pathLst>
              <a:path w="6097" h="3037967">
                <a:moveTo>
                  <a:pt x="0" y="3037967"/>
                </a:moveTo>
                <a:lnTo>
                  <a:pt x="6097" y="3037967"/>
                </a:lnTo>
                <a:lnTo>
                  <a:pt x="6097" y="0"/>
                </a:lnTo>
                <a:lnTo>
                  <a:pt x="0" y="0"/>
                </a:lnTo>
                <a:lnTo>
                  <a:pt x="0" y="303796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43" name="Freeform 443"/>
          <p:cNvSpPr/>
          <p:nvPr/>
        </p:nvSpPr>
        <p:spPr>
          <a:xfrm>
            <a:off x="2363977" y="6802832"/>
            <a:ext cx="6097" cy="6096"/>
          </a:xfrm>
          <a:custGeom>
            <a:avLst/>
            <a:gdLst/>
            <a:ahLst/>
            <a:cxnLst/>
            <a:rect l="0" t="0" r="0" b="0"/>
            <a:pathLst>
              <a:path w="6097" h="6096">
                <a:moveTo>
                  <a:pt x="0" y="6096"/>
                </a:move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44" name="Freeform 444"/>
          <p:cNvSpPr/>
          <p:nvPr/>
        </p:nvSpPr>
        <p:spPr>
          <a:xfrm>
            <a:off x="2370073" y="6802832"/>
            <a:ext cx="7698994" cy="6096"/>
          </a:xfrm>
          <a:custGeom>
            <a:avLst/>
            <a:gdLst/>
            <a:ahLst/>
            <a:cxnLst/>
            <a:rect l="0" t="0" r="0" b="0"/>
            <a:pathLst>
              <a:path w="7698994" h="6096">
                <a:moveTo>
                  <a:pt x="0" y="6096"/>
                </a:moveTo>
                <a:lnTo>
                  <a:pt x="7698994" y="6096"/>
                </a:lnTo>
                <a:lnTo>
                  <a:pt x="7698994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45" name="Freeform 445"/>
          <p:cNvSpPr/>
          <p:nvPr/>
        </p:nvSpPr>
        <p:spPr>
          <a:xfrm>
            <a:off x="10069068" y="3764865"/>
            <a:ext cx="6096" cy="3037967"/>
          </a:xfrm>
          <a:custGeom>
            <a:avLst/>
            <a:gdLst/>
            <a:ahLst/>
            <a:cxnLst/>
            <a:rect l="0" t="0" r="0" b="0"/>
            <a:pathLst>
              <a:path w="6096" h="3037967">
                <a:moveTo>
                  <a:pt x="0" y="3037967"/>
                </a:moveTo>
                <a:lnTo>
                  <a:pt x="6096" y="3037967"/>
                </a:lnTo>
                <a:lnTo>
                  <a:pt x="6096" y="0"/>
                </a:lnTo>
                <a:lnTo>
                  <a:pt x="0" y="0"/>
                </a:lnTo>
                <a:lnTo>
                  <a:pt x="0" y="303796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46" name="Freeform 446"/>
          <p:cNvSpPr/>
          <p:nvPr/>
        </p:nvSpPr>
        <p:spPr>
          <a:xfrm>
            <a:off x="10069068" y="6802832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47" name="Freeform 447"/>
          <p:cNvSpPr/>
          <p:nvPr/>
        </p:nvSpPr>
        <p:spPr>
          <a:xfrm>
            <a:off x="10069068" y="6802832"/>
            <a:ext cx="6096" cy="6096"/>
          </a:xfrm>
          <a:custGeom>
            <a:avLst/>
            <a:gdLst/>
            <a:ahLst/>
            <a:cxnLst/>
            <a:rect l="0" t="0" r="0" b="0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48" name="Rectangle 448"/>
          <p:cNvSpPr/>
          <p:nvPr/>
        </p:nvSpPr>
        <p:spPr>
          <a:xfrm>
            <a:off x="5347080" y="413082"/>
            <a:ext cx="50673" cy="269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49" name="Rectangle 449"/>
          <p:cNvSpPr/>
          <p:nvPr/>
        </p:nvSpPr>
        <p:spPr>
          <a:xfrm>
            <a:off x="528827" y="654904"/>
            <a:ext cx="1801622" cy="570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Книги,</a:t>
            </a:r>
            <a:r>
              <a:rPr lang="ru-RU" sz="1200" b="1" i="0" spc="658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публикации</a:t>
            </a:r>
            <a:r>
              <a:rPr lang="ru-RU" sz="1200" b="1" i="0" spc="658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(с </a:t>
            </a:r>
          </a:p>
          <a:p>
            <a:pPr marL="0">
              <a:lnSpc>
                <a:spcPts val="1403"/>
              </a:lnSpc>
              <a:tabLst>
                <a:tab pos="1022146" algn="l"/>
              </a:tabLst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указанием 	тематики, </a:t>
            </a:r>
          </a:p>
          <a:p>
            <a:pPr marL="0">
              <a:lnSpc>
                <a:spcPts val="1404"/>
              </a:lnSpc>
              <a:tabLst>
                <a:tab pos="1115110" algn="l"/>
              </a:tabLst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статуса 	изда</a:t>
            </a:r>
            <a:r>
              <a:rPr lang="ru-RU" sz="1200" b="1" i="0" spc="-11" baseline="0" dirty="0">
                <a:solidFill>
                  <a:srgbClr val="000000"/>
                </a:solidFill>
                <a:latin typeface="Cambria-Bold"/>
              </a:rPr>
              <a:t>н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ия, </a:t>
            </a:r>
          </a:p>
        </p:txBody>
      </p:sp>
      <p:sp>
        <p:nvSpPr>
          <p:cNvPr id="450" name="Rectangle 450"/>
          <p:cNvSpPr/>
          <p:nvPr/>
        </p:nvSpPr>
        <p:spPr>
          <a:xfrm>
            <a:off x="528827" y="1191352"/>
            <a:ext cx="1186891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периодичности </a:t>
            </a:r>
          </a:p>
          <a:p>
            <a:pPr marL="0">
              <a:lnSpc>
                <a:spcPts val="1403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публикаций) </a:t>
            </a:r>
          </a:p>
        </p:txBody>
      </p:sp>
      <p:sp>
        <p:nvSpPr>
          <p:cNvPr id="451" name="Rectangle 451"/>
          <p:cNvSpPr/>
          <p:nvPr/>
        </p:nvSpPr>
        <p:spPr>
          <a:xfrm>
            <a:off x="2434082" y="654904"/>
            <a:ext cx="7452817" cy="11073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Подготавливаю материалы для интервью и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публикаций для местной печати с обучающих программ, типа: </a:t>
            </a:r>
          </a:p>
          <a:p>
            <a:pPr marL="0">
              <a:lnSpc>
                <a:spcPts val="1403"/>
              </a:lnSpc>
            </a:pPr>
            <a:r>
              <a:rPr lang="ru-RU" sz="1200" b="0" i="0" u="sng" spc="0" baseline="0" dirty="0">
                <a:solidFill>
                  <a:srgbClr val="0000FF"/>
                </a:solidFill>
                <a:latin typeface="Cambria"/>
                <a:hlinkClick r:id="rId2"/>
              </a:rPr>
              <a:t>http://voronej.bezformata.ru/listnews/grant-na-proizvodstvo-detskoj-mebeli/62500425/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  <a:hlinkClick r:id="rId2"/>
              </a:rPr>
              <a:t> </a:t>
            </a:r>
          </a:p>
          <a:p>
            <a:pPr marL="0">
              <a:lnSpc>
                <a:spcPts val="1404"/>
              </a:lnSpc>
            </a:pPr>
            <a:r>
              <a:rPr lang="ru-RU" sz="1200" b="0" i="0" u="sng" spc="0" baseline="0" dirty="0">
                <a:solidFill>
                  <a:srgbClr val="0000FF"/>
                </a:solidFill>
                <a:latin typeface="Cambria"/>
                <a:hlinkClick r:id="rId3"/>
              </a:rPr>
              <a:t>http://communa.ru/obshchestvo/mama_eshchye_i_predprinimatel_/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  <a:hlinkClick r:id="rId3"/>
              </a:rPr>
              <a:t> </a:t>
            </a:r>
          </a:p>
          <a:p>
            <a:pPr marL="0">
              <a:lnSpc>
                <a:spcPts val="1416"/>
              </a:lnSpc>
            </a:pPr>
            <a:r>
              <a:rPr lang="ru-RU" sz="1200" b="0" i="0" u="sng" spc="0" baseline="0" dirty="0">
                <a:solidFill>
                  <a:srgbClr val="0000FF"/>
                </a:solidFill>
                <a:latin typeface="Cambria"/>
                <a:hlinkClick r:id="rId4"/>
              </a:rPr>
              <a:t>http://tv-gubernia.ru/novosti/v_voronezhe_mam_obuchat_osnovam_predprinimatelstva/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  <a:hlinkClick r:id="rId4"/>
              </a:rPr>
              <a:t> </a:t>
            </a:r>
          </a:p>
          <a:p>
            <a:pPr marL="0">
              <a:lnSpc>
                <a:spcPts val="1403"/>
              </a:lnSpc>
            </a:pPr>
            <a:r>
              <a:rPr lang="ru-RU" sz="1200" b="0" i="0" u="sng" spc="0" baseline="0" dirty="0">
                <a:solidFill>
                  <a:srgbClr val="0000FF"/>
                </a:solidFill>
                <a:latin typeface="Cambria"/>
                <a:hlinkClick r:id="rId5"/>
              </a:rPr>
              <a:t>http://business.govvrn.ru/(X(1)S(fmpgfxu3xkbhfkzq2cp41ovm))/News/View/410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  <a:hlinkClick r:id="rId5"/>
              </a:rPr>
              <a:t> </a:t>
            </a:r>
          </a:p>
          <a:p>
            <a:pPr marL="0">
              <a:lnSpc>
                <a:spcPts val="1404"/>
              </a:lnSpc>
            </a:pPr>
            <a:r>
              <a:rPr lang="ru-RU" sz="1200" b="0" i="0" u="sng" spc="0" baseline="0" dirty="0">
                <a:solidFill>
                  <a:srgbClr val="0000FF"/>
                </a:solidFill>
                <a:latin typeface="Cambria"/>
                <a:hlinkClick r:id="rId6"/>
              </a:rPr>
              <a:t>https://moe-online.ru/material/1003759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  <a:hlinkClick r:id="rId6"/>
              </a:rPr>
              <a:t> </a:t>
            </a:r>
          </a:p>
        </p:txBody>
      </p:sp>
      <p:sp>
        <p:nvSpPr>
          <p:cNvPr id="452" name="Rectangle 452"/>
          <p:cNvSpPr/>
          <p:nvPr/>
        </p:nvSpPr>
        <p:spPr>
          <a:xfrm>
            <a:off x="2434082" y="1726276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453" name="Rectangle 453"/>
          <p:cNvSpPr/>
          <p:nvPr/>
        </p:nvSpPr>
        <p:spPr>
          <a:xfrm>
            <a:off x="528827" y="1912204"/>
            <a:ext cx="1800758" cy="5713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Награды</a:t>
            </a:r>
            <a:r>
              <a:rPr lang="ru-RU" sz="1200" b="1" i="0" spc="428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и</a:t>
            </a:r>
            <a:r>
              <a:rPr lang="ru-RU" sz="1200" b="1" i="0" spc="430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номинации </a:t>
            </a:r>
          </a:p>
          <a:p>
            <a:pPr marL="0">
              <a:lnSpc>
                <a:spcPts val="1404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профессиональных </a:t>
            </a:r>
          </a:p>
          <a:p>
            <a:pPr marL="0">
              <a:lnSpc>
                <a:spcPts val="1407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сообществ </a:t>
            </a:r>
          </a:p>
        </p:txBody>
      </p:sp>
      <p:sp>
        <p:nvSpPr>
          <p:cNvPr id="454" name="Rectangle 454"/>
          <p:cNvSpPr/>
          <p:nvPr/>
        </p:nvSpPr>
        <p:spPr>
          <a:xfrm>
            <a:off x="2434082" y="1912204"/>
            <a:ext cx="7463485" cy="10818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Благодарственные п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сьма от компаний (работа в корпоративном обучение и трансформации бизнеса); </a:t>
            </a:r>
          </a:p>
          <a:p>
            <a:pPr marL="0">
              <a:lnSpc>
                <a:spcPts val="20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Благодарственные п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сьма и награды от организаторов Форумов и ректоров университетов; </a:t>
            </a:r>
          </a:p>
          <a:p>
            <a:pPr marL="0">
              <a:lnSpc>
                <a:spcPts val="2007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Благодарственные п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сьма и награды от Департамента Предприн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мательства и Торговли, Фонда развития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предпринимательства, Департамента Образования, науки и молодежной политики ВО, «Опоры», ТПП и др. </a:t>
            </a:r>
          </a:p>
          <a:p>
            <a:pPr marL="0">
              <a:lnSpc>
                <a:spcPts val="1416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органов Власти. </a:t>
            </a:r>
          </a:p>
        </p:txBody>
      </p:sp>
      <p:sp>
        <p:nvSpPr>
          <p:cNvPr id="455" name="Rectangle 455"/>
          <p:cNvSpPr/>
          <p:nvPr/>
        </p:nvSpPr>
        <p:spPr>
          <a:xfrm>
            <a:off x="2434082" y="3034249"/>
            <a:ext cx="7259116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Диплом и нагрудный знак от губернатора 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В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 за победу в открытом конкурсе управленцев ВО «Команда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будущего» (2018). </a:t>
            </a:r>
          </a:p>
        </p:txBody>
      </p:sp>
      <p:sp>
        <p:nvSpPr>
          <p:cNvPr id="456" name="Rectangle 456"/>
          <p:cNvSpPr/>
          <p:nvPr/>
        </p:nvSpPr>
        <p:spPr>
          <a:xfrm>
            <a:off x="2434082" y="3467065"/>
            <a:ext cx="6811771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Диплом Программы «Женщина-Лидер» в рамках проекта «Россия-страна возможностей» - 2021г.  </a:t>
            </a:r>
          </a:p>
        </p:txBody>
      </p:sp>
      <p:sp>
        <p:nvSpPr>
          <p:cNvPr id="457" name="Rectangle 457"/>
          <p:cNvSpPr/>
          <p:nvPr/>
        </p:nvSpPr>
        <p:spPr>
          <a:xfrm>
            <a:off x="528827" y="3729193"/>
            <a:ext cx="1801367" cy="5712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Реализованные </a:t>
            </a:r>
          </a:p>
          <a:p>
            <a:pPr marL="0">
              <a:lnSpc>
                <a:spcPts val="1405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проекты</a:t>
            </a:r>
            <a:r>
              <a:rPr lang="ru-RU" sz="1200" b="1" i="0" spc="-12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за</a:t>
            </a:r>
            <a:r>
              <a:rPr lang="ru-RU" sz="1200" b="1" i="0" spc="-12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последние</a:t>
            </a:r>
            <a:r>
              <a:rPr lang="ru-RU" sz="1200" b="1" i="0" spc="-14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3 </a:t>
            </a:r>
          </a:p>
          <a:p>
            <a:pPr marL="0">
              <a:lnSpc>
                <a:spcPts val="1404"/>
              </a:lnSpc>
            </a:pPr>
            <a:r>
              <a:rPr lang="ru-RU" sz="1200" b="1" i="0" spc="0" baseline="0" dirty="0">
                <a:solidFill>
                  <a:srgbClr val="000000"/>
                </a:solidFill>
                <a:latin typeface="Cambria-Bold"/>
              </a:rPr>
              <a:t>года</a:t>
            </a:r>
            <a:r>
              <a:rPr lang="ru-RU" sz="1200" b="1" i="0" spc="-11" baseline="0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ru-RU" sz="1200" b="1" i="0" spc="-11" baseline="0" dirty="0">
                <a:solidFill>
                  <a:srgbClr val="548DD4"/>
                </a:solidFill>
                <a:latin typeface="Cambria-Bold"/>
              </a:rPr>
              <a:t> </a:t>
            </a:r>
          </a:p>
        </p:txBody>
      </p:sp>
      <p:sp>
        <p:nvSpPr>
          <p:cNvPr id="458" name="Rectangle 458"/>
          <p:cNvSpPr/>
          <p:nvPr/>
        </p:nvSpPr>
        <p:spPr>
          <a:xfrm>
            <a:off x="2434082" y="3729193"/>
            <a:ext cx="7223099" cy="3928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в области управления проектов и финанс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в – Фонд развития предпринимательства ВО, Руководитель </a:t>
            </a:r>
          </a:p>
          <a:p>
            <a:pPr marL="0">
              <a:lnSpc>
                <a:spcPts val="1405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проекта «Молодежный бизнес России» - по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д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держка и финанс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рование стартапов. </a:t>
            </a:r>
          </a:p>
        </p:txBody>
      </p:sp>
      <p:sp>
        <p:nvSpPr>
          <p:cNvPr id="459" name="Rectangle 459"/>
          <p:cNvSpPr/>
          <p:nvPr/>
        </p:nvSpPr>
        <p:spPr>
          <a:xfrm>
            <a:off x="2434082" y="4086063"/>
            <a:ext cx="6900222" cy="3642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в области образовательной и тренинговой деятельности (тренинги для руководителей и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предпринимателей), </a:t>
            </a:r>
            <a:r>
              <a:rPr lang="ru-RU" sz="1200" b="0" i="0" spc="-16" baseline="0" dirty="0">
                <a:solidFill>
                  <a:srgbClr val="000000"/>
                </a:solidFill>
                <a:latin typeface="Cambria"/>
              </a:rPr>
              <a:t>в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рамках Корпорации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МСП, Фонда развития</a:t>
            </a:r>
            <a:r>
              <a:rPr lang="ru-RU" sz="1200" b="0" i="0" spc="-15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предпринимательства, Центра </a:t>
            </a:r>
          </a:p>
        </p:txBody>
      </p:sp>
      <p:sp>
        <p:nvSpPr>
          <p:cNvPr id="460" name="Rectangle 460"/>
          <p:cNvSpPr/>
          <p:nvPr/>
        </p:nvSpPr>
        <p:spPr>
          <a:xfrm>
            <a:off x="2434082" y="4444203"/>
            <a:ext cx="6718655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Поддержки Предпри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н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имательства и экспертного сообщества «Страктика», в качестве </a:t>
            </a:r>
            <a:r>
              <a:rPr lang="ru-RU" sz="1200" b="0" i="0" spc="-16" baseline="0" dirty="0">
                <a:solidFill>
                  <a:srgbClr val="000000"/>
                </a:solidFill>
                <a:latin typeface="Cambria"/>
              </a:rPr>
              <a:t>в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нешнего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управляющего пр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о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ектами стратегического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развития компаний. </a:t>
            </a:r>
          </a:p>
        </p:txBody>
      </p:sp>
      <p:sp>
        <p:nvSpPr>
          <p:cNvPr id="461" name="Rectangle 461"/>
          <p:cNvSpPr/>
          <p:nvPr/>
        </p:nvSpPr>
        <p:spPr>
          <a:xfrm>
            <a:off x="2434082" y="4800819"/>
            <a:ext cx="7604506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в области B2B – Директор по развитию де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в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елоперского холдинга «KRAYS» - создание холдинга и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управляющей компа</a:t>
            </a:r>
            <a:r>
              <a:rPr lang="ru-RU" sz="1200" b="0" i="0" spc="-11" baseline="0" dirty="0">
                <a:solidFill>
                  <a:srgbClr val="000000"/>
                </a:solidFill>
                <a:latin typeface="Cambria"/>
              </a:rPr>
              <a:t>н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ии, создание и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реализация концепции «эко</a:t>
            </a:r>
            <a:r>
              <a:rPr lang="ru-RU" sz="1200" b="0" i="0" spc="-15" baseline="0" dirty="0">
                <a:solidFill>
                  <a:srgbClr val="000000"/>
                </a:solidFill>
                <a:latin typeface="Cambria"/>
              </a:rPr>
              <a:t>-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пространства для современного человека»  </a:t>
            </a:r>
          </a:p>
        </p:txBody>
      </p:sp>
      <p:sp>
        <p:nvSpPr>
          <p:cNvPr id="462" name="Rectangle 462"/>
          <p:cNvSpPr/>
          <p:nvPr/>
        </p:nvSpPr>
        <p:spPr>
          <a:xfrm>
            <a:off x="2434082" y="5158959"/>
            <a:ext cx="7086168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в области B2C – Директор по развитию ко</a:t>
            </a:r>
            <a:r>
              <a:rPr lang="ru-RU" sz="1200" b="0" i="0" spc="-16" baseline="0" dirty="0">
                <a:solidFill>
                  <a:srgbClr val="000000"/>
                </a:solidFill>
                <a:latin typeface="Cambria"/>
              </a:rPr>
              <a:t>м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пании «АВС-электро» - вывод компании на федеральный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уровень (более 10 регионов за 2 года) </a:t>
            </a:r>
          </a:p>
        </p:txBody>
      </p:sp>
      <p:sp>
        <p:nvSpPr>
          <p:cNvPr id="463" name="Rectangle 463"/>
          <p:cNvSpPr/>
          <p:nvPr/>
        </p:nvSpPr>
        <p:spPr>
          <a:xfrm>
            <a:off x="2434082" y="5515956"/>
            <a:ext cx="7356602" cy="392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в области B2B и B2C – вице-президент Ас</a:t>
            </a:r>
            <a:r>
              <a:rPr lang="ru-RU" sz="1200" b="0" i="0" spc="-14" baseline="0" dirty="0">
                <a:solidFill>
                  <a:srgbClr val="000000"/>
                </a:solidFill>
                <a:latin typeface="Cambria"/>
              </a:rPr>
              <a:t>с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оциации «Русский Аппетит» - развитие в новых направлениях </a:t>
            </a:r>
          </a:p>
          <a:p>
            <a:pPr marL="0">
              <a:lnSpc>
                <a:spcPts val="1403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(разработаны и запущены 4 формата предприятий общественного и быстрого питани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я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). </a:t>
            </a:r>
          </a:p>
        </p:txBody>
      </p:sp>
      <p:sp>
        <p:nvSpPr>
          <p:cNvPr id="464" name="Rectangle 464"/>
          <p:cNvSpPr/>
          <p:nvPr/>
        </p:nvSpPr>
        <p:spPr>
          <a:xfrm>
            <a:off x="2434082" y="5874096"/>
            <a:ext cx="640079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- и др…… </a:t>
            </a:r>
          </a:p>
        </p:txBody>
      </p:sp>
      <p:sp>
        <p:nvSpPr>
          <p:cNvPr id="465" name="Rectangle 465"/>
          <p:cNvSpPr/>
          <p:nvPr/>
        </p:nvSpPr>
        <p:spPr>
          <a:xfrm>
            <a:off x="2434082" y="6052404"/>
            <a:ext cx="33528" cy="214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sp>
        <p:nvSpPr>
          <p:cNvPr id="466" name="Rectangle 466"/>
          <p:cNvSpPr/>
          <p:nvPr/>
        </p:nvSpPr>
        <p:spPr>
          <a:xfrm>
            <a:off x="2434082" y="6230661"/>
            <a:ext cx="7191807" cy="5724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Индивидуальная работа в коучинговом формате, а также проведение консультаций руководителей </a:t>
            </a:r>
          </a:p>
          <a:p>
            <a:pPr marL="0">
              <a:lnSpc>
                <a:spcPts val="1404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компаний. Орган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за</a:t>
            </a:r>
            <a:r>
              <a:rPr lang="ru-RU" sz="1200" b="0" i="0" spc="-12" baseline="0" dirty="0">
                <a:solidFill>
                  <a:srgbClr val="000000"/>
                </a:solidFill>
                <a:latin typeface="Cambria"/>
              </a:rPr>
              <a:t>ц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ия и проведение воркшопов, стратегическ</a:t>
            </a:r>
            <a:r>
              <a:rPr lang="ru-RU" sz="1200" b="0" i="0" spc="-13" baseline="0" dirty="0">
                <a:solidFill>
                  <a:srgbClr val="000000"/>
                </a:solidFill>
                <a:latin typeface="Cambria"/>
              </a:rPr>
              <a:t>и</a:t>
            </a: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х сессий, брейнстормингов и форсайт-</a:t>
            </a:r>
          </a:p>
          <a:p>
            <a:pPr marL="0">
              <a:lnSpc>
                <a:spcPts val="1415"/>
              </a:lnSpc>
            </a:pPr>
            <a:r>
              <a:rPr lang="ru-RU" sz="1200" b="0" i="0" spc="0" baseline="0" dirty="0">
                <a:solidFill>
                  <a:srgbClr val="000000"/>
                </a:solidFill>
                <a:latin typeface="Cambria"/>
              </a:rPr>
              <a:t>сессий.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2166</Words>
  <Application>Microsoft Office PowerPoint</Application>
  <PresentationFormat>Произвольный</PresentationFormat>
  <Paragraphs>258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Times New Roman</vt:lpstr>
      <vt:lpstr>Calibri</vt:lpstr>
      <vt:lpstr>TimesNewRomanPSMT</vt:lpstr>
      <vt:lpstr>Arial</vt:lpstr>
      <vt:lpstr>Cambria</vt:lpstr>
      <vt:lpstr>Cambria-Bold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Ольга Офицерова</cp:lastModifiedBy>
  <cp:revision>3</cp:revision>
  <dcterms:modified xsi:type="dcterms:W3CDTF">2023-09-01T11:02:47Z</dcterms:modified>
</cp:coreProperties>
</file>